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4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2" r:id="rId10"/>
    <p:sldId id="271" r:id="rId11"/>
    <p:sldId id="265" r:id="rId12"/>
    <p:sldId id="267" r:id="rId13"/>
    <p:sldId id="268" r:id="rId14"/>
    <p:sldId id="269" r:id="rId15"/>
    <p:sldId id="270" r:id="rId16"/>
    <p:sldId id="273" r:id="rId17"/>
    <p:sldId id="275" r:id="rId18"/>
    <p:sldId id="274" r:id="rId19"/>
    <p:sldId id="276" r:id="rId20"/>
    <p:sldId id="277" r:id="rId21"/>
    <p:sldId id="280" r:id="rId22"/>
    <p:sldId id="281" r:id="rId23"/>
    <p:sldId id="282" r:id="rId24"/>
    <p:sldId id="283" r:id="rId25"/>
    <p:sldId id="284" r:id="rId26"/>
    <p:sldId id="287" r:id="rId27"/>
    <p:sldId id="285" r:id="rId28"/>
    <p:sldId id="286" r:id="rId29"/>
    <p:sldId id="288" r:id="rId30"/>
    <p:sldId id="290" r:id="rId31"/>
    <p:sldId id="291" r:id="rId32"/>
    <p:sldId id="289" r:id="rId33"/>
    <p:sldId id="293" r:id="rId34"/>
    <p:sldId id="292" r:id="rId35"/>
    <p:sldId id="295" r:id="rId36"/>
    <p:sldId id="294" r:id="rId37"/>
    <p:sldId id="264" r:id="rId38"/>
    <p:sldId id="296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C90B7-EE12-43C8-8128-F7D2EBC6DF8A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89C0-3346-41D9-8CA3-3A0C104E5A5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55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Specificare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caso</a:t>
            </a:r>
            <a:r>
              <a:rPr lang="en-GB" dirty="0"/>
              <a:t> di </a:t>
            </a:r>
            <a:r>
              <a:rPr lang="en-GB" dirty="0" err="1"/>
              <a:t>CycleGAN</a:t>
            </a:r>
            <a:r>
              <a:rPr lang="en-GB" dirty="0"/>
              <a:t> é pixel-wise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528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same also for the identity loss, instead of F(G(X)) we will have F(X)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09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Real sample becomes fake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9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579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67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1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39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47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3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9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9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2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9/26/2022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4.wdp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3.png"/><Relationship Id="rId2" Type="http://schemas.openxmlformats.org/officeDocument/2006/relationships/image" Target="../media/image3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3.wdp"/><Relationship Id="rId5" Type="http://schemas.openxmlformats.org/officeDocument/2006/relationships/image" Target="../media/image33.png"/><Relationship Id="rId15" Type="http://schemas.openxmlformats.org/officeDocument/2006/relationships/image" Target="../media/image40.png"/><Relationship Id="rId10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microsoft.com/office/2007/relationships/hdphoto" Target="../media/hdphoto2.wdp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2.png"/><Relationship Id="rId26" Type="http://schemas.microsoft.com/office/2007/relationships/hdphoto" Target="../media/hdphoto4.wdp"/><Relationship Id="rId21" Type="http://schemas.microsoft.com/office/2007/relationships/hdphoto" Target="../media/hdphoto5.wdp"/><Relationship Id="rId17" Type="http://schemas.openxmlformats.org/officeDocument/2006/relationships/image" Target="../media/image31.png"/><Relationship Id="rId25" Type="http://schemas.openxmlformats.org/officeDocument/2006/relationships/image" Target="../media/image43.png"/><Relationship Id="rId16" Type="http://schemas.openxmlformats.org/officeDocument/2006/relationships/image" Target="../media/image30.png"/><Relationship Id="rId20" Type="http://schemas.openxmlformats.org/officeDocument/2006/relationships/image" Target="../media/image45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7.png"/><Relationship Id="rId15" Type="http://schemas.openxmlformats.org/officeDocument/2006/relationships/image" Target="../media/image44.png"/><Relationship Id="rId23" Type="http://schemas.microsoft.com/office/2007/relationships/hdphoto" Target="../media/hdphoto2.wdp"/><Relationship Id="rId28" Type="http://schemas.openxmlformats.org/officeDocument/2006/relationships/image" Target="../media/image40.png"/><Relationship Id="rId19" Type="http://schemas.openxmlformats.org/officeDocument/2006/relationships/image" Target="../media/image34.png"/><Relationship Id="rId22" Type="http://schemas.openxmlformats.org/officeDocument/2006/relationships/image" Target="../media/image41.png"/><Relationship Id="rId27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46.png"/><Relationship Id="rId21" Type="http://schemas.openxmlformats.org/officeDocument/2006/relationships/image" Target="../media/image37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0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9" Type="http://schemas.openxmlformats.org/officeDocument/2006/relationships/image" Target="../media/image3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2" Type="http://schemas.openxmlformats.org/officeDocument/2006/relationships/image" Target="../media/image31.png"/><Relationship Id="rId17" Type="http://schemas.openxmlformats.org/officeDocument/2006/relationships/image" Target="../media/image4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0.png"/><Relationship Id="rId15" Type="http://schemas.openxmlformats.org/officeDocument/2006/relationships/image" Target="../media/image37.png"/><Relationship Id="rId10" Type="http://schemas.openxmlformats.org/officeDocument/2006/relationships/image" Target="../media/image350.png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image" Target="../media/image11.jpg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9078-7B6D-B2FE-FA62-4C4361A5D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</a14:imgLayer>
                </a14:imgProps>
              </a:ext>
            </a:extLst>
          </a:blip>
          <a:srcRect t="6474" r="-1" b="92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D45CCD-4283-0F96-3965-27CAEBEEF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1"/>
            <a:ext cx="11345606" cy="3692484"/>
          </a:xfrm>
        </p:spPr>
        <p:txBody>
          <a:bodyPr anchor="t">
            <a:noAutofit/>
          </a:bodyPr>
          <a:lstStyle/>
          <a:p>
            <a:r>
              <a:rPr lang="en-US" sz="7200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A GENERATIVE APPROACH FOR FACIAL EXPRESSION DATA AUGMENTATION</a:t>
            </a:r>
            <a:endParaRPr lang="it-IT" sz="7200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E2BC8A-4650-4725-A759-B18162C7F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951A63-1CE5-1E5D-E6CA-4ADD04EA150B}"/>
              </a:ext>
            </a:extLst>
          </p:cNvPr>
          <p:cNvSpPr txBox="1"/>
          <p:nvPr/>
        </p:nvSpPr>
        <p:spPr>
          <a:xfrm>
            <a:off x="561443" y="4193682"/>
            <a:ext cx="7348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Advanced Deep Learning Models and Methods</a:t>
            </a:r>
          </a:p>
        </p:txBody>
      </p:sp>
    </p:spTree>
    <p:extLst>
      <p:ext uri="{BB962C8B-B14F-4D97-AF65-F5344CB8AC3E}">
        <p14:creationId xmlns:p14="http://schemas.microsoft.com/office/powerpoint/2010/main" val="3331878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6" y="109522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9AB49D-C461-7332-A8BE-55FDCFBEC096}"/>
              </a:ext>
            </a:extLst>
          </p:cNvPr>
          <p:cNvSpPr txBox="1"/>
          <p:nvPr/>
        </p:nvSpPr>
        <p:spPr>
          <a:xfrm>
            <a:off x="624347" y="3608355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Discriminator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77C47D0-B81C-40E3-5DD0-D576C8D8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816" y="2008280"/>
            <a:ext cx="2930529" cy="11770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98E242-D0A6-6008-B090-F73FC693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2" y="4216527"/>
            <a:ext cx="4708408" cy="151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B621BA-9910-0D89-0400-664AFF10C714}"/>
              </a:ext>
            </a:extLst>
          </p:cNvPr>
          <p:cNvSpPr txBox="1"/>
          <p:nvPr/>
        </p:nvSpPr>
        <p:spPr>
          <a:xfrm>
            <a:off x="8170816" y="1638948"/>
            <a:ext cx="2547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ResNet</a:t>
            </a:r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Residual Block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C08E957-9930-A59D-63E1-170834765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2" y="1712187"/>
            <a:ext cx="5984509" cy="14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0994C8-02C8-E4B8-7117-7DB71C3FF77B}"/>
              </a:ext>
            </a:extLst>
          </p:cNvPr>
          <p:cNvSpPr txBox="1"/>
          <p:nvPr/>
        </p:nvSpPr>
        <p:spPr>
          <a:xfrm>
            <a:off x="10431129" y="112985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[ZHU2017]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58B8AE-1F4D-69E4-D765-C3389B50C7D6}"/>
              </a:ext>
            </a:extLst>
          </p:cNvPr>
          <p:cNvSpPr txBox="1"/>
          <p:nvPr/>
        </p:nvSpPr>
        <p:spPr>
          <a:xfrm>
            <a:off x="8739980" y="6328461"/>
            <a:ext cx="33822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https://hardikbansal.github.io/CycleGANBlog/</a:t>
            </a:r>
            <a:endParaRPr lang="en-GB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306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86511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203334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61229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692017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57613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93446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419607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3242341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419700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99260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419700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528293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46878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61941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61941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864368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46878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419700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842644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3049234"/>
            <a:ext cx="773782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3049233"/>
            <a:ext cx="893488" cy="17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795314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3066813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400210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305094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86437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86436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659119"/>
            <a:ext cx="1134145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DA945CA-8948-1E9B-CDA5-8B5D40360C1D}"/>
              </a:ext>
            </a:extLst>
          </p:cNvPr>
          <p:cNvGrpSpPr/>
          <p:nvPr/>
        </p:nvGrpSpPr>
        <p:grpSpPr>
          <a:xfrm>
            <a:off x="3591236" y="2294955"/>
            <a:ext cx="2526768" cy="547689"/>
            <a:chOff x="3591236" y="2294955"/>
            <a:chExt cx="2526768" cy="547689"/>
          </a:xfrm>
        </p:grpSpPr>
        <p:cxnSp>
          <p:nvCxnSpPr>
            <p:cNvPr id="196" name="Connettore curvo 195">
              <a:extLst>
                <a:ext uri="{FF2B5EF4-FFF2-40B4-BE49-F238E27FC236}">
                  <a16:creationId xmlns:a16="http://schemas.microsoft.com/office/drawing/2014/main" id="{B1F338B1-3A3A-03BF-F6F6-0311D3034504}"/>
                </a:ext>
              </a:extLst>
            </p:cNvPr>
            <p:cNvCxnSpPr>
              <a:cxnSpLocks/>
              <a:stCxn id="199" idx="2"/>
              <a:endCxn id="6" idx="3"/>
            </p:cNvCxnSpPr>
            <p:nvPr/>
          </p:nvCxnSpPr>
          <p:spPr>
            <a:xfrm rot="10800000">
              <a:off x="3591236" y="2294956"/>
              <a:ext cx="1924003" cy="1"/>
            </a:xfrm>
            <a:prstGeom prst="curvedConnector3">
              <a:avLst>
                <a:gd name="adj1" fmla="val 50000"/>
              </a:avLst>
            </a:prstGeom>
            <a:ln w="19050"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e 198">
              <a:extLst>
                <a:ext uri="{FF2B5EF4-FFF2-40B4-BE49-F238E27FC236}">
                  <a16:creationId xmlns:a16="http://schemas.microsoft.com/office/drawing/2014/main" id="{4A0571FE-3167-D972-635C-4F813DC542FE}"/>
                </a:ext>
              </a:extLst>
            </p:cNvPr>
            <p:cNvSpPr/>
            <p:nvPr/>
          </p:nvSpPr>
          <p:spPr>
            <a:xfrm>
              <a:off x="5515238" y="2294955"/>
              <a:ext cx="0" cy="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02" name="Connettore curvo 201">
              <a:extLst>
                <a:ext uri="{FF2B5EF4-FFF2-40B4-BE49-F238E27FC236}">
                  <a16:creationId xmlns:a16="http://schemas.microsoft.com/office/drawing/2014/main" id="{72184D0A-302E-6F1B-75CF-31C00E3B90D4}"/>
                </a:ext>
              </a:extLst>
            </p:cNvPr>
            <p:cNvCxnSpPr>
              <a:cxnSpLocks/>
              <a:stCxn id="136" idx="0"/>
              <a:endCxn id="199" idx="6"/>
            </p:cNvCxnSpPr>
            <p:nvPr/>
          </p:nvCxnSpPr>
          <p:spPr>
            <a:xfrm rot="16200000" flipV="1">
              <a:off x="5542778" y="2267417"/>
              <a:ext cx="547688" cy="602765"/>
            </a:xfrm>
            <a:prstGeom prst="curvedConnector2">
              <a:avLst/>
            </a:prstGeom>
            <a:ln w="19050"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95049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950495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414556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53287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4784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3307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43044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13E7007A-BBA1-5788-02F2-594F54E3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3" y="340399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5B95597-6A10-E714-B892-CFBF3938E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3" y="35150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A8F6DEA-B30B-73D9-47E4-C79612FA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78" y="36122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9BAF0926-4CBE-6CBC-B7BD-309B3A35D9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50" y="430208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69900976-DB7E-C4DB-12B3-FDFED605DD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892" y="3676742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05FAF9E0-67E2-531F-F02C-7B00090D6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05" y="495206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5C06F655-5954-C261-6C36-D0236E0F1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33" y="312271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E2477E15-B5E6-CC6B-B529-A54FA5D710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523530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788F9377-20A0-DBFD-A924-D248B6C97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934584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C9538E1B-368A-805F-E291-531C9AFDF8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225" y="41579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2A836584-09CA-5CDB-42A1-9EBFC80CFA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695" y="428355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FB5C7FF7-3FA9-5FED-E52B-1FBE29D7B6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25" y="43865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24475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86511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203334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61229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692017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57613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93446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419607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3242341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419700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99260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419700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528293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46878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61941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61941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864368"/>
            <a:ext cx="0" cy="0"/>
          </a:xfrm>
          <a:prstGeom prst="ellips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46878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419700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842644"/>
            <a:ext cx="759163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3049234"/>
            <a:ext cx="77378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3049233"/>
            <a:ext cx="893488" cy="1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795314"/>
            <a:ext cx="1541930" cy="52322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3066813"/>
            <a:ext cx="555374" cy="535595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400210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305094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86437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86436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659119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DA945CA-8948-1E9B-CDA5-8B5D40360C1D}"/>
              </a:ext>
            </a:extLst>
          </p:cNvPr>
          <p:cNvGrpSpPr/>
          <p:nvPr/>
        </p:nvGrpSpPr>
        <p:grpSpPr>
          <a:xfrm>
            <a:off x="3591236" y="2294955"/>
            <a:ext cx="2526768" cy="547689"/>
            <a:chOff x="3591236" y="2294955"/>
            <a:chExt cx="2526768" cy="547689"/>
          </a:xfrm>
        </p:grpSpPr>
        <p:cxnSp>
          <p:nvCxnSpPr>
            <p:cNvPr id="196" name="Connettore curvo 195">
              <a:extLst>
                <a:ext uri="{FF2B5EF4-FFF2-40B4-BE49-F238E27FC236}">
                  <a16:creationId xmlns:a16="http://schemas.microsoft.com/office/drawing/2014/main" id="{B1F338B1-3A3A-03BF-F6F6-0311D3034504}"/>
                </a:ext>
              </a:extLst>
            </p:cNvPr>
            <p:cNvCxnSpPr>
              <a:cxnSpLocks/>
              <a:stCxn id="199" idx="2"/>
              <a:endCxn id="6" idx="3"/>
            </p:cNvCxnSpPr>
            <p:nvPr/>
          </p:nvCxnSpPr>
          <p:spPr>
            <a:xfrm rot="10800000">
              <a:off x="3591236" y="2294956"/>
              <a:ext cx="1924003" cy="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e 198">
              <a:extLst>
                <a:ext uri="{FF2B5EF4-FFF2-40B4-BE49-F238E27FC236}">
                  <a16:creationId xmlns:a16="http://schemas.microsoft.com/office/drawing/2014/main" id="{4A0571FE-3167-D972-635C-4F813DC542FE}"/>
                </a:ext>
              </a:extLst>
            </p:cNvPr>
            <p:cNvSpPr/>
            <p:nvPr/>
          </p:nvSpPr>
          <p:spPr>
            <a:xfrm>
              <a:off x="5515238" y="2294955"/>
              <a:ext cx="0" cy="0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02" name="Connettore curvo 201">
              <a:extLst>
                <a:ext uri="{FF2B5EF4-FFF2-40B4-BE49-F238E27FC236}">
                  <a16:creationId xmlns:a16="http://schemas.microsoft.com/office/drawing/2014/main" id="{72184D0A-302E-6F1B-75CF-31C00E3B90D4}"/>
                </a:ext>
              </a:extLst>
            </p:cNvPr>
            <p:cNvCxnSpPr>
              <a:cxnSpLocks/>
              <a:stCxn id="136" idx="0"/>
              <a:endCxn id="199" idx="6"/>
            </p:cNvCxnSpPr>
            <p:nvPr/>
          </p:nvCxnSpPr>
          <p:spPr>
            <a:xfrm rot="16200000" flipV="1">
              <a:off x="5542778" y="2267417"/>
              <a:ext cx="547688" cy="602765"/>
            </a:xfrm>
            <a:prstGeom prst="curvedConnector2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95049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950495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414556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53287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478430"/>
            <a:ext cx="848309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3307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43044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9D6317-320A-7C30-D801-1CF1D4E36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3" y="340399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1533D86-0536-7696-F208-941CAB04B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3" y="35150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757E82F-4B2C-3167-B0B5-5917DD5F4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78" y="36122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E1B9612-B19E-9C75-5CD0-71872DB6B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50" y="430208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B9D8AB6-C798-0186-24ED-E35C170037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892" y="3676742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CF9D509-E4EF-96C1-BF8C-E2E7EDAA8C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05" y="495206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C4925B1-5ECE-B586-5123-1D6A8DA0E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33" y="3122718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BC3D007-EC61-3EDC-1482-CB82294CFE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523530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E60398E4-4DF8-4D5F-0796-8965D0238B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934584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02790FB-65E6-9CA3-D90F-1E2D6BCF7E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225" y="41579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1821C44-14DE-06AD-0004-AB2CC7170E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695" y="428355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8167FDFD-4BC8-2300-B8E3-A7FDE14B7C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25" y="43865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631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3331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Adversarial Loss 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466700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34933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213886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29360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177724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36055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3797665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43929"/>
            <a:ext cx="1377902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3798596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594191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3798596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4884519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070377"/>
            <a:ext cx="4282547" cy="2073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221004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221004"/>
            <a:ext cx="458864" cy="1952662"/>
            <a:chOff x="3778188" y="2620756"/>
            <a:chExt cx="458864" cy="1952662"/>
          </a:xfrm>
          <a:noFill/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  <a:grpFill/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  <a:grpFill/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grp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grp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465956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070377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3798596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444232"/>
            <a:ext cx="759163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2650822"/>
            <a:ext cx="77378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2650821"/>
            <a:ext cx="893488" cy="1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396902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668401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603689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2652536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465958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465957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260707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cxnSp>
        <p:nvCxnSpPr>
          <p:cNvPr id="196" name="Connettore curvo 195">
            <a:extLst>
              <a:ext uri="{FF2B5EF4-FFF2-40B4-BE49-F238E27FC236}">
                <a16:creationId xmlns:a16="http://schemas.microsoft.com/office/drawing/2014/main" id="{B1F338B1-3A3A-03BF-F6F6-0311D3034504}"/>
              </a:ext>
            </a:extLst>
          </p:cNvPr>
          <p:cNvCxnSpPr>
            <a:cxnSpLocks/>
            <a:stCxn id="199" idx="2"/>
            <a:endCxn id="6" idx="3"/>
          </p:cNvCxnSpPr>
          <p:nvPr/>
        </p:nvCxnSpPr>
        <p:spPr>
          <a:xfrm rot="10800000">
            <a:off x="3591236" y="1896543"/>
            <a:ext cx="1924003" cy="180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e 198">
            <a:extLst>
              <a:ext uri="{FF2B5EF4-FFF2-40B4-BE49-F238E27FC236}">
                <a16:creationId xmlns:a16="http://schemas.microsoft.com/office/drawing/2014/main" id="{4A0571FE-3167-D972-635C-4F813DC542FE}"/>
              </a:ext>
            </a:extLst>
          </p:cNvPr>
          <p:cNvSpPr/>
          <p:nvPr/>
        </p:nvSpPr>
        <p:spPr>
          <a:xfrm>
            <a:off x="5515238" y="1896543"/>
            <a:ext cx="36000" cy="3600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2" name="Connettore curvo 201">
            <a:extLst>
              <a:ext uri="{FF2B5EF4-FFF2-40B4-BE49-F238E27FC236}">
                <a16:creationId xmlns:a16="http://schemas.microsoft.com/office/drawing/2014/main" id="{72184D0A-302E-6F1B-75CF-31C00E3B90D4}"/>
              </a:ext>
            </a:extLst>
          </p:cNvPr>
          <p:cNvCxnSpPr>
            <a:cxnSpLocks/>
            <a:stCxn id="136" idx="0"/>
            <a:endCxn id="199" idx="6"/>
          </p:cNvCxnSpPr>
          <p:nvPr/>
        </p:nvCxnSpPr>
        <p:spPr>
          <a:xfrm rot="16200000" flipV="1">
            <a:off x="5569777" y="1896005"/>
            <a:ext cx="529689" cy="566766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552084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552083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016144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34461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909728" y="2027570"/>
            <a:ext cx="848309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90871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032037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C4E552-1821-E246-414E-F554724477E0}"/>
                  </a:ext>
                </a:extLst>
              </p:cNvPr>
              <p:cNvSpPr txBox="1"/>
              <p:nvPr/>
            </p:nvSpPr>
            <p:spPr>
              <a:xfrm>
                <a:off x="1819391" y="5698510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ℒ𝒮𝒢𝒜𝒩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C4E552-1821-E246-414E-F55472447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391" y="5698510"/>
                <a:ext cx="8553218" cy="5095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D0D6FB5E-5D4C-D3B4-AE9E-DC81C5218B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4" y="300604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F1D827C-5FEB-F81D-F0D2-A65C33EA69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4" y="311714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FE8725E-9170-B12E-26A6-B67E30CF604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9" y="321434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7423EC9-4E6D-B7AA-FD31-5D0094378A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93" y="3278792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5F82B6B-938C-44E7-2F7A-7664FEAB5E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06" y="4554111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08D6A427-3237-46D7-0F19-A638193098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334" y="2724768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BEEB5C29-3CAB-F04A-4D55-7FA2B2E16B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2125580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2938586C-FF6B-CEB3-E857-FF265AF6B35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1536634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445DCEB5-43A2-D0FB-27FD-4FF72730C2B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26" y="375996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A8D09739-F704-BE8E-A522-31F4CF44A39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696" y="388560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684920B9-16C6-6575-26FE-74F09791196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6" y="398856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2189C76F-D154-38A4-AEBD-AA2CE674644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06" y="395143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5981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 consistency loss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50589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74125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25307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332797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21691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7524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383685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83121"/>
            <a:ext cx="1377902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383778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63338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383778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492371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10956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26019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26019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505148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10956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383778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483424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2690014"/>
            <a:ext cx="773782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2690013"/>
            <a:ext cx="893488" cy="17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436094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707593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64288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269172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50515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50514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299899"/>
            <a:ext cx="1134145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cxnSp>
        <p:nvCxnSpPr>
          <p:cNvPr id="196" name="Connettore curvo 195">
            <a:extLst>
              <a:ext uri="{FF2B5EF4-FFF2-40B4-BE49-F238E27FC236}">
                <a16:creationId xmlns:a16="http://schemas.microsoft.com/office/drawing/2014/main" id="{B1F338B1-3A3A-03BF-F6F6-0311D3034504}"/>
              </a:ext>
            </a:extLst>
          </p:cNvPr>
          <p:cNvCxnSpPr>
            <a:cxnSpLocks/>
            <a:stCxn id="199" idx="2"/>
            <a:endCxn id="6" idx="3"/>
          </p:cNvCxnSpPr>
          <p:nvPr/>
        </p:nvCxnSpPr>
        <p:spPr>
          <a:xfrm rot="10800000">
            <a:off x="3591236" y="1935736"/>
            <a:ext cx="1924003" cy="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e 198">
            <a:extLst>
              <a:ext uri="{FF2B5EF4-FFF2-40B4-BE49-F238E27FC236}">
                <a16:creationId xmlns:a16="http://schemas.microsoft.com/office/drawing/2014/main" id="{4A0571FE-3167-D972-635C-4F813DC542FE}"/>
              </a:ext>
            </a:extLst>
          </p:cNvPr>
          <p:cNvSpPr/>
          <p:nvPr/>
        </p:nvSpPr>
        <p:spPr>
          <a:xfrm>
            <a:off x="5515238" y="1935735"/>
            <a:ext cx="0" cy="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2" name="Connettore curvo 201">
            <a:extLst>
              <a:ext uri="{FF2B5EF4-FFF2-40B4-BE49-F238E27FC236}">
                <a16:creationId xmlns:a16="http://schemas.microsoft.com/office/drawing/2014/main" id="{72184D0A-302E-6F1B-75CF-31C00E3B90D4}"/>
              </a:ext>
            </a:extLst>
          </p:cNvPr>
          <p:cNvCxnSpPr>
            <a:cxnSpLocks/>
            <a:stCxn id="136" idx="0"/>
            <a:endCxn id="199" idx="6"/>
          </p:cNvCxnSpPr>
          <p:nvPr/>
        </p:nvCxnSpPr>
        <p:spPr>
          <a:xfrm rot="16200000" flipV="1">
            <a:off x="5542778" y="1908197"/>
            <a:ext cx="547688" cy="602765"/>
          </a:xfrm>
          <a:prstGeom prst="curvedConnector2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59127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591275"/>
            <a:ext cx="0" cy="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055336"/>
            <a:ext cx="544714" cy="527165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7365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11921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94790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07122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D6C0E5F8-6A32-5A88-2422-2DAE24D164A1}"/>
              </a:ext>
            </a:extLst>
          </p:cNvPr>
          <p:cNvGrpSpPr/>
          <p:nvPr/>
        </p:nvGrpSpPr>
        <p:grpSpPr>
          <a:xfrm>
            <a:off x="2246102" y="4212858"/>
            <a:ext cx="956986" cy="580269"/>
            <a:chOff x="1927503" y="4569014"/>
            <a:chExt cx="921093" cy="580269"/>
          </a:xfrm>
        </p:grpSpPr>
        <p:sp>
          <p:nvSpPr>
            <p:cNvPr id="10" name="Freccia circolare in su 9">
              <a:extLst>
                <a:ext uri="{FF2B5EF4-FFF2-40B4-BE49-F238E27FC236}">
                  <a16:creationId xmlns:a16="http://schemas.microsoft.com/office/drawing/2014/main" id="{A0182EAB-5766-5557-0C12-D9E5C9FA8F4C}"/>
                </a:ext>
              </a:extLst>
            </p:cNvPr>
            <p:cNvSpPr/>
            <p:nvPr/>
          </p:nvSpPr>
          <p:spPr>
            <a:xfrm>
              <a:off x="1955536" y="4888279"/>
              <a:ext cx="893060" cy="261004"/>
            </a:xfrm>
            <a:prstGeom prst="curvedUpArrow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2" name="Freccia circolare in su 11">
              <a:extLst>
                <a:ext uri="{FF2B5EF4-FFF2-40B4-BE49-F238E27FC236}">
                  <a16:creationId xmlns:a16="http://schemas.microsoft.com/office/drawing/2014/main" id="{F31E12A0-8F69-EAC6-196A-C2E9138C1065}"/>
                </a:ext>
              </a:extLst>
            </p:cNvPr>
            <p:cNvSpPr/>
            <p:nvPr/>
          </p:nvSpPr>
          <p:spPr>
            <a:xfrm rot="10800000">
              <a:off x="1927503" y="4569014"/>
              <a:ext cx="893060" cy="261004"/>
            </a:xfrm>
            <a:prstGeom prst="curvedUpArrow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F8AF6730-22B6-9F76-91EA-848EEE4F6366}"/>
              </a:ext>
            </a:extLst>
          </p:cNvPr>
          <p:cNvGrpSpPr/>
          <p:nvPr/>
        </p:nvGrpSpPr>
        <p:grpSpPr>
          <a:xfrm>
            <a:off x="9111909" y="1779755"/>
            <a:ext cx="956986" cy="580269"/>
            <a:chOff x="1927503" y="4569014"/>
            <a:chExt cx="921093" cy="580269"/>
          </a:xfrm>
        </p:grpSpPr>
        <p:sp>
          <p:nvSpPr>
            <p:cNvPr id="18" name="Freccia circolare in su 17">
              <a:extLst>
                <a:ext uri="{FF2B5EF4-FFF2-40B4-BE49-F238E27FC236}">
                  <a16:creationId xmlns:a16="http://schemas.microsoft.com/office/drawing/2014/main" id="{D12857F6-5294-C1FC-4847-29F7D07E0388}"/>
                </a:ext>
              </a:extLst>
            </p:cNvPr>
            <p:cNvSpPr/>
            <p:nvPr/>
          </p:nvSpPr>
          <p:spPr>
            <a:xfrm>
              <a:off x="1955536" y="4888279"/>
              <a:ext cx="893060" cy="261004"/>
            </a:xfrm>
            <a:prstGeom prst="curvedUpArrow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0" name="Freccia circolare in su 19">
              <a:extLst>
                <a:ext uri="{FF2B5EF4-FFF2-40B4-BE49-F238E27FC236}">
                  <a16:creationId xmlns:a16="http://schemas.microsoft.com/office/drawing/2014/main" id="{85EE14DD-1166-C40C-18A3-261EEFBB374D}"/>
                </a:ext>
              </a:extLst>
            </p:cNvPr>
            <p:cNvSpPr/>
            <p:nvPr/>
          </p:nvSpPr>
          <p:spPr>
            <a:xfrm rot="10800000">
              <a:off x="1927503" y="4569014"/>
              <a:ext cx="893060" cy="261004"/>
            </a:xfrm>
            <a:prstGeom prst="curvedUpArrow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E10FE6C-A6C5-DCBB-CFE1-C780EF571503}"/>
                  </a:ext>
                </a:extLst>
              </p:cNvPr>
              <p:cNvSpPr txBox="1"/>
              <p:nvPr/>
            </p:nvSpPr>
            <p:spPr>
              <a:xfrm>
                <a:off x="1483689" y="5638979"/>
                <a:ext cx="8509466" cy="504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𝓅𝒾𝓍ℯ𝓁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𝒸𝓎𝒸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E10FE6C-A6C5-DCBB-CFE1-C780EF571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689" y="5638979"/>
                <a:ext cx="8509466" cy="5048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32B89F94-803C-A5A9-F565-49BF4E4F4C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4" y="305364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BC8A073-68CA-2561-2432-EEE94618DE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4" y="316474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1D570278-5DF6-C4BD-9B88-27B01ED9B8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9" y="326194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B8DDE77-5E36-C552-15EB-D2E7F67D12D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51" y="3951736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3518E8D-2A8E-8542-C650-0966C5897DC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93" y="3326391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C7A3376-867F-2B8C-967A-8A6B69213F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06" y="460171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737B456-22A6-97AE-4871-23D160CF1B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334" y="277236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75161375-C1A7-561E-792E-A9093705F0E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2173179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C33678B0-A64C-9FBA-997F-51DB763FC69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1584233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9DD116FF-FE84-5EB3-2638-E001FF064FE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26" y="3807564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C3CF27AB-0823-890A-175E-DB2D8B942A7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696" y="3933207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A4CF44DE-2CD7-29A1-0C6D-E63A6F9F1D2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6" y="4036164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75768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 Loss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440575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08808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187761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267480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151599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09930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17804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2409381" y="4495181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F(x)</a:t>
            </a:r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194879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194879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9075445" y="1243229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G(y)</a:t>
            </a:r>
          </a:p>
        </p:txBody>
      </p: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370777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642276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577564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0833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882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7D25641-FE21-C27F-3E58-E07868CC04F3}"/>
              </a:ext>
            </a:extLst>
          </p:cNvPr>
          <p:cNvSpPr/>
          <p:nvPr/>
        </p:nvSpPr>
        <p:spPr>
          <a:xfrm>
            <a:off x="4389241" y="4287250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5D7E7784-4E6C-226E-70AB-0D981F63326D}"/>
              </a:ext>
            </a:extLst>
          </p:cNvPr>
          <p:cNvCxnSpPr>
            <a:cxnSpLocks/>
            <a:stCxn id="14" idx="3"/>
            <a:endCxn id="23" idx="2"/>
          </p:cNvCxnSpPr>
          <p:nvPr/>
        </p:nvCxnSpPr>
        <p:spPr>
          <a:xfrm>
            <a:off x="3584885" y="3771540"/>
            <a:ext cx="804356" cy="533710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e 28">
            <a:extLst>
              <a:ext uri="{FF2B5EF4-FFF2-40B4-BE49-F238E27FC236}">
                <a16:creationId xmlns:a16="http://schemas.microsoft.com/office/drawing/2014/main" id="{168574E7-DF85-5B5D-ADF1-698367A3DE49}"/>
              </a:ext>
            </a:extLst>
          </p:cNvPr>
          <p:cNvSpPr/>
          <p:nvPr/>
        </p:nvSpPr>
        <p:spPr>
          <a:xfrm>
            <a:off x="4840205" y="4285498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49ECC3C-5CEA-18FD-9ABF-D84C47AF7456}"/>
              </a:ext>
            </a:extLst>
          </p:cNvPr>
          <p:cNvSpPr/>
          <p:nvPr/>
        </p:nvSpPr>
        <p:spPr>
          <a:xfrm>
            <a:off x="5613799" y="3753539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1" name="Connettore curvo 30">
            <a:extLst>
              <a:ext uri="{FF2B5EF4-FFF2-40B4-BE49-F238E27FC236}">
                <a16:creationId xmlns:a16="http://schemas.microsoft.com/office/drawing/2014/main" id="{73D0AE33-0EE4-D6E6-BBD8-06B56EE88576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 flipV="1">
            <a:off x="4425241" y="4303498"/>
            <a:ext cx="414964" cy="1752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81DEBABD-3544-F863-7D7D-8A9BF0C2F4BB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flipV="1">
            <a:off x="4876205" y="3771539"/>
            <a:ext cx="737594" cy="531959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curvo 36">
            <a:extLst>
              <a:ext uri="{FF2B5EF4-FFF2-40B4-BE49-F238E27FC236}">
                <a16:creationId xmlns:a16="http://schemas.microsoft.com/office/drawing/2014/main" id="{8641D614-7ECA-01F9-9A55-65BC7B7FC571}"/>
              </a:ext>
            </a:extLst>
          </p:cNvPr>
          <p:cNvCxnSpPr>
            <a:cxnSpLocks/>
            <a:stCxn id="30" idx="6"/>
            <a:endCxn id="78" idx="2"/>
          </p:cNvCxnSpPr>
          <p:nvPr/>
        </p:nvCxnSpPr>
        <p:spPr>
          <a:xfrm>
            <a:off x="5649799" y="3771539"/>
            <a:ext cx="1618397" cy="93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curvo 85">
            <a:extLst>
              <a:ext uri="{FF2B5EF4-FFF2-40B4-BE49-F238E27FC236}">
                <a16:creationId xmlns:a16="http://schemas.microsoft.com/office/drawing/2014/main" id="{8A5B738C-BC1F-20A9-C968-67E52FECB338}"/>
              </a:ext>
            </a:extLst>
          </p:cNvPr>
          <p:cNvCxnSpPr>
            <a:cxnSpLocks/>
            <a:stCxn id="87" idx="2"/>
            <a:endCxn id="40" idx="3"/>
          </p:cNvCxnSpPr>
          <p:nvPr/>
        </p:nvCxnSpPr>
        <p:spPr>
          <a:xfrm rot="10800000" flipV="1">
            <a:off x="3168545" y="4685033"/>
            <a:ext cx="4501345" cy="16738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e 86">
            <a:extLst>
              <a:ext uri="{FF2B5EF4-FFF2-40B4-BE49-F238E27FC236}">
                <a16:creationId xmlns:a16="http://schemas.microsoft.com/office/drawing/2014/main" id="{C86D2E7B-4917-0C8D-B7FC-0AB78F849215}"/>
              </a:ext>
            </a:extLst>
          </p:cNvPr>
          <p:cNvSpPr/>
          <p:nvPr/>
        </p:nvSpPr>
        <p:spPr>
          <a:xfrm>
            <a:off x="7669889" y="4685032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9C212B29-CB16-359D-88C1-5E1E7F59DE94}"/>
              </a:ext>
            </a:extLst>
          </p:cNvPr>
          <p:cNvCxnSpPr>
            <a:cxnSpLocks/>
            <a:stCxn id="82" idx="6"/>
            <a:endCxn id="87" idx="6"/>
          </p:cNvCxnSpPr>
          <p:nvPr/>
        </p:nvCxnSpPr>
        <p:spPr>
          <a:xfrm flipH="1">
            <a:off x="7669890" y="3772471"/>
            <a:ext cx="57170" cy="912562"/>
          </a:xfrm>
          <a:prstGeom prst="curvedConnector3">
            <a:avLst>
              <a:gd name="adj1" fmla="val -799720"/>
            </a:avLst>
          </a:prstGeom>
          <a:ln w="1905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e 91">
            <a:extLst>
              <a:ext uri="{FF2B5EF4-FFF2-40B4-BE49-F238E27FC236}">
                <a16:creationId xmlns:a16="http://schemas.microsoft.com/office/drawing/2014/main" id="{259E0570-C67B-E027-8BA9-3D90630280CE}"/>
              </a:ext>
            </a:extLst>
          </p:cNvPr>
          <p:cNvSpPr/>
          <p:nvPr/>
        </p:nvSpPr>
        <p:spPr>
          <a:xfrm>
            <a:off x="7254925" y="2000775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3" name="Connettore curvo 92">
            <a:extLst>
              <a:ext uri="{FF2B5EF4-FFF2-40B4-BE49-F238E27FC236}">
                <a16:creationId xmlns:a16="http://schemas.microsoft.com/office/drawing/2014/main" id="{38B64582-F602-1874-4493-AB1F3CD4E996}"/>
              </a:ext>
            </a:extLst>
          </p:cNvPr>
          <p:cNvCxnSpPr>
            <a:cxnSpLocks/>
            <a:stCxn id="95" idx="6"/>
            <a:endCxn id="92" idx="2"/>
          </p:cNvCxnSpPr>
          <p:nvPr/>
        </p:nvCxnSpPr>
        <p:spPr>
          <a:xfrm flipV="1">
            <a:off x="6348019" y="2018775"/>
            <a:ext cx="906906" cy="605623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e 93">
            <a:extLst>
              <a:ext uri="{FF2B5EF4-FFF2-40B4-BE49-F238E27FC236}">
                <a16:creationId xmlns:a16="http://schemas.microsoft.com/office/drawing/2014/main" id="{4F491D6E-ACA5-12F3-3DCA-A718221FE0DC}"/>
              </a:ext>
            </a:extLst>
          </p:cNvPr>
          <p:cNvSpPr/>
          <p:nvPr/>
        </p:nvSpPr>
        <p:spPr>
          <a:xfrm>
            <a:off x="7705889" y="1999023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9D036DF0-7FA3-351E-1895-B92C865B3C98}"/>
              </a:ext>
            </a:extLst>
          </p:cNvPr>
          <p:cNvSpPr/>
          <p:nvPr/>
        </p:nvSpPr>
        <p:spPr>
          <a:xfrm>
            <a:off x="6312019" y="2606398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6" name="Connettore curvo 95">
            <a:extLst>
              <a:ext uri="{FF2B5EF4-FFF2-40B4-BE49-F238E27FC236}">
                <a16:creationId xmlns:a16="http://schemas.microsoft.com/office/drawing/2014/main" id="{B23084C1-4C23-DFE9-D016-9DAD873517CA}"/>
              </a:ext>
            </a:extLst>
          </p:cNvPr>
          <p:cNvCxnSpPr>
            <a:cxnSpLocks/>
            <a:stCxn id="92" idx="6"/>
            <a:endCxn id="94" idx="2"/>
          </p:cNvCxnSpPr>
          <p:nvPr/>
        </p:nvCxnSpPr>
        <p:spPr>
          <a:xfrm flipV="1">
            <a:off x="7290925" y="2017023"/>
            <a:ext cx="414964" cy="175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curvo 96">
            <a:extLst>
              <a:ext uri="{FF2B5EF4-FFF2-40B4-BE49-F238E27FC236}">
                <a16:creationId xmlns:a16="http://schemas.microsoft.com/office/drawing/2014/main" id="{1D6F16AD-C823-E688-E7A7-F561E6D1F9BD}"/>
              </a:ext>
            </a:extLst>
          </p:cNvPr>
          <p:cNvCxnSpPr>
            <a:cxnSpLocks/>
            <a:stCxn id="94" idx="6"/>
            <a:endCxn id="146" idx="1"/>
          </p:cNvCxnSpPr>
          <p:nvPr/>
        </p:nvCxnSpPr>
        <p:spPr>
          <a:xfrm>
            <a:off x="7741889" y="2017023"/>
            <a:ext cx="969481" cy="61536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curvo 97">
            <a:extLst>
              <a:ext uri="{FF2B5EF4-FFF2-40B4-BE49-F238E27FC236}">
                <a16:creationId xmlns:a16="http://schemas.microsoft.com/office/drawing/2014/main" id="{FA72CD17-123F-67FF-8238-57A33E26CAD7}"/>
              </a:ext>
            </a:extLst>
          </p:cNvPr>
          <p:cNvCxnSpPr>
            <a:cxnSpLocks/>
            <a:stCxn id="95" idx="2"/>
            <a:endCxn id="69" idx="6"/>
          </p:cNvCxnSpPr>
          <p:nvPr/>
        </p:nvCxnSpPr>
        <p:spPr>
          <a:xfrm rot="10800000" flipV="1">
            <a:off x="4844935" y="2624398"/>
            <a:ext cx="1467085" cy="201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e 119">
            <a:extLst>
              <a:ext uri="{FF2B5EF4-FFF2-40B4-BE49-F238E27FC236}">
                <a16:creationId xmlns:a16="http://schemas.microsoft.com/office/drawing/2014/main" id="{EB1D12D0-E578-23B4-89E0-B8E033F92C82}"/>
              </a:ext>
            </a:extLst>
          </p:cNvPr>
          <p:cNvSpPr/>
          <p:nvPr/>
        </p:nvSpPr>
        <p:spPr>
          <a:xfrm>
            <a:off x="4385732" y="1446374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1" name="Connettore curvo 120">
            <a:extLst>
              <a:ext uri="{FF2B5EF4-FFF2-40B4-BE49-F238E27FC236}">
                <a16:creationId xmlns:a16="http://schemas.microsoft.com/office/drawing/2014/main" id="{05DCAEA5-B9A6-212D-F5AC-5DCFF06D7D45}"/>
              </a:ext>
            </a:extLst>
          </p:cNvPr>
          <p:cNvCxnSpPr>
            <a:cxnSpLocks/>
            <a:stCxn id="72" idx="2"/>
            <a:endCxn id="120" idx="2"/>
          </p:cNvCxnSpPr>
          <p:nvPr/>
        </p:nvCxnSpPr>
        <p:spPr>
          <a:xfrm rot="10800000">
            <a:off x="4385732" y="1446375"/>
            <a:ext cx="6680" cy="1178322"/>
          </a:xfrm>
          <a:prstGeom prst="curvedConnector3">
            <a:avLst>
              <a:gd name="adj1" fmla="val 811762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curvo 121">
            <a:extLst>
              <a:ext uri="{FF2B5EF4-FFF2-40B4-BE49-F238E27FC236}">
                <a16:creationId xmlns:a16="http://schemas.microsoft.com/office/drawing/2014/main" id="{F807C676-F776-3EE6-BFA5-ABCA6F364400}"/>
              </a:ext>
            </a:extLst>
          </p:cNvPr>
          <p:cNvCxnSpPr>
            <a:cxnSpLocks/>
            <a:stCxn id="120" idx="6"/>
            <a:endCxn id="136" idx="1"/>
          </p:cNvCxnSpPr>
          <p:nvPr/>
        </p:nvCxnSpPr>
        <p:spPr>
          <a:xfrm>
            <a:off x="4385733" y="1446375"/>
            <a:ext cx="4689712" cy="344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asellaDiTesto 127">
                <a:extLst>
                  <a:ext uri="{FF2B5EF4-FFF2-40B4-BE49-F238E27FC236}">
                    <a16:creationId xmlns:a16="http://schemas.microsoft.com/office/drawing/2014/main" id="{D8D9775C-599E-5635-32D3-64E452FD7E41}"/>
                  </a:ext>
                </a:extLst>
              </p:cNvPr>
              <p:cNvSpPr txBox="1"/>
              <p:nvPr/>
            </p:nvSpPr>
            <p:spPr>
              <a:xfrm>
                <a:off x="2472468" y="5666533"/>
                <a:ext cx="7679101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𝓅𝒾𝓍ℯ𝓁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𝑖𝑑𝑡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8" name="CasellaDiTesto 127">
                <a:extLst>
                  <a:ext uri="{FF2B5EF4-FFF2-40B4-BE49-F238E27FC236}">
                    <a16:creationId xmlns:a16="http://schemas.microsoft.com/office/drawing/2014/main" id="{D8D9775C-599E-5635-32D3-64E452FD7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468" y="5666533"/>
                <a:ext cx="7679101" cy="395429"/>
              </a:xfrm>
              <a:prstGeom prst="rect">
                <a:avLst/>
              </a:prstGeom>
              <a:blipFill>
                <a:blip r:embed="rId10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57B385F1-C348-5F3F-1F1D-B4D9FD5A49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5" y="302454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7267C81-BAB4-8684-9AF2-5C2BEA0AA4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5" y="313565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B317E96-DA47-D6D5-4C52-821ECB55ED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40" y="323285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66980B4-A76C-0FD3-98EA-7D1B0EC923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912" y="392264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0A9152F-114A-6B3A-329A-5C6365ADCA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45" y="2075041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F33BD33-0153-8B50-8677-6ABB41213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887" y="377846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1F3DFFB1-3DD5-1C12-E6C4-7D8AD106A2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357" y="3904111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BCF249A-8FAA-E3F9-5E4E-C0376C8DC0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287" y="400706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4ECE2C4F-48F9-C9F0-D5F8-F973AE11DA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584" y="1529740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12CF1EC6-D07F-63AF-1604-692E58D591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312" y="480312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99836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06345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AE3DAA-0488-AA65-4F53-719D1F5FB145}"/>
              </a:ext>
            </a:extLst>
          </p:cNvPr>
          <p:cNvSpPr txBox="1"/>
          <p:nvPr/>
        </p:nvSpPr>
        <p:spPr>
          <a:xfrm>
            <a:off x="570271" y="943897"/>
            <a:ext cx="1079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architecture is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based on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that of </a:t>
            </a:r>
            <a:r>
              <a:rPr lang="en-GB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the addition of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few modifications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improve the effectiveness of domain translation, trying to obtain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more realistic images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 the ones generated by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F48D01-0C1A-C1BD-0C98-072F24B59A21}"/>
              </a:ext>
            </a:extLst>
          </p:cNvPr>
          <p:cNvSpPr txBox="1"/>
          <p:nvPr/>
        </p:nvSpPr>
        <p:spPr>
          <a:xfrm>
            <a:off x="1602658" y="237940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GB" b="1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48C665-A8B7-1684-9AC2-FBB8FABFD14F}"/>
              </a:ext>
            </a:extLst>
          </p:cNvPr>
          <p:cNvSpPr txBox="1"/>
          <p:nvPr/>
        </p:nvSpPr>
        <p:spPr>
          <a:xfrm>
            <a:off x="7929716" y="2379406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endParaRPr lang="en-GB" b="1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17E858C-D36E-7389-33BC-827DFA7A77B5}"/>
              </a:ext>
            </a:extLst>
          </p:cNvPr>
          <p:cNvSpPr txBox="1"/>
          <p:nvPr/>
        </p:nvSpPr>
        <p:spPr>
          <a:xfrm>
            <a:off x="715338" y="2776766"/>
            <a:ext cx="43163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 composed by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Pixel-wise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Cycle consistency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Least square adversarial loss (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LSGAN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A18DD77-2E74-F77F-923F-897B131F73EA}"/>
              </a:ext>
            </a:extLst>
          </p:cNvPr>
          <p:cNvSpPr txBox="1"/>
          <p:nvPr/>
        </p:nvSpPr>
        <p:spPr>
          <a:xfrm>
            <a:off x="6658938" y="2776766"/>
            <a:ext cx="41688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 composed by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Dense Normalization Blocks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(RDNBs)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Perceptual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Cycle consistency loss</a:t>
            </a:r>
          </a:p>
          <a:p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Wasserstein adversarial loss with gradient penalty (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WGAN-GP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42973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6" y="109522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B621BA-9910-0D89-0400-664AFF10C714}"/>
              </a:ext>
            </a:extLst>
          </p:cNvPr>
          <p:cNvSpPr txBox="1"/>
          <p:nvPr/>
        </p:nvSpPr>
        <p:spPr>
          <a:xfrm>
            <a:off x="6654352" y="1309807"/>
            <a:ext cx="533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Dense Normalization Block (RDNB)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303B69B-4290-9E33-5806-4934AA807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09" r="1529"/>
          <a:stretch/>
        </p:blipFill>
        <p:spPr>
          <a:xfrm>
            <a:off x="6597202" y="3854371"/>
            <a:ext cx="4821685" cy="20424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0CA9D5-0CE8-1AAC-0583-4153B71E7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8" t="31225" r="63936" b="13181"/>
          <a:stretch/>
        </p:blipFill>
        <p:spPr>
          <a:xfrm>
            <a:off x="6597202" y="1797803"/>
            <a:ext cx="3775587" cy="163119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6F6076B-7272-C45F-B80F-13CC21FC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85" y="3973918"/>
            <a:ext cx="2930529" cy="11770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5524B9-811B-E9CD-B2DA-EC821FBBE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85" y="1917482"/>
            <a:ext cx="5279646" cy="129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E4DD6D-1360-15FB-1074-4B9783B9B877}"/>
              </a:ext>
            </a:extLst>
          </p:cNvPr>
          <p:cNvSpPr txBox="1"/>
          <p:nvPr/>
        </p:nvSpPr>
        <p:spPr>
          <a:xfrm>
            <a:off x="624346" y="3604586"/>
            <a:ext cx="441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Resnet Block (</a:t>
            </a:r>
            <a:r>
              <a:rPr lang="en-GB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75A7CE-A721-F994-1077-1F93CB6A406E}"/>
              </a:ext>
            </a:extLst>
          </p:cNvPr>
          <p:cNvSpPr txBox="1"/>
          <p:nvPr/>
        </p:nvSpPr>
        <p:spPr>
          <a:xfrm>
            <a:off x="10306809" y="69693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[ZHANG2020]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1C05EEE-1DD3-B8A6-A372-F071F8C80EE6}"/>
              </a:ext>
            </a:extLst>
          </p:cNvPr>
          <p:cNvSpPr txBox="1"/>
          <p:nvPr/>
        </p:nvSpPr>
        <p:spPr>
          <a:xfrm>
            <a:off x="8739980" y="6328461"/>
            <a:ext cx="33822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https://hardikbansal.github.io/CycleGANBlog/</a:t>
            </a:r>
            <a:endParaRPr lang="en-GB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009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Rettangolo con angoli arrotondati 1178">
            <a:extLst>
              <a:ext uri="{FF2B5EF4-FFF2-40B4-BE49-F238E27FC236}">
                <a16:creationId xmlns:a16="http://schemas.microsoft.com/office/drawing/2014/main" id="{127B5AFC-D22A-B901-D662-F0A60CE78555}"/>
              </a:ext>
            </a:extLst>
          </p:cNvPr>
          <p:cNvSpPr/>
          <p:nvPr/>
        </p:nvSpPr>
        <p:spPr>
          <a:xfrm>
            <a:off x="393290" y="1618448"/>
            <a:ext cx="10728523" cy="434208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9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>
            <a:noAutofit/>
          </a:bodyPr>
          <a:lstStyle/>
          <a:p>
            <a:pPr algn="ctr"/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4" name="Rettangolo con angoli arrotondati 1163">
            <a:extLst>
              <a:ext uri="{FF2B5EF4-FFF2-40B4-BE49-F238E27FC236}">
                <a16:creationId xmlns:a16="http://schemas.microsoft.com/office/drawing/2014/main" id="{283B9063-CDE7-9EC3-D113-C5C80A6C3ADB}"/>
              </a:ext>
            </a:extLst>
          </p:cNvPr>
          <p:cNvSpPr/>
          <p:nvPr/>
        </p:nvSpPr>
        <p:spPr>
          <a:xfrm>
            <a:off x="558823" y="1896287"/>
            <a:ext cx="4259719" cy="2776440"/>
          </a:xfrm>
          <a:prstGeom prst="roundRect">
            <a:avLst/>
          </a:prstGeom>
          <a:solidFill>
            <a:srgbClr val="92D050">
              <a:alpha val="19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>
            <a:noAutofit/>
          </a:bodyPr>
          <a:lstStyle/>
          <a:p>
            <a:pPr algn="ctr"/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558823" y="833618"/>
            <a:ext cx="6180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 consistency Loss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0F1BC2-0DD4-BA13-F930-FE6D1C732CA7}"/>
              </a:ext>
            </a:extLst>
          </p:cNvPr>
          <p:cNvSpPr txBox="1"/>
          <p:nvPr/>
        </p:nvSpPr>
        <p:spPr>
          <a:xfrm>
            <a:off x="738535" y="2031259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 x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F06DB3-7B2D-F204-984F-4FACB29D4296}"/>
              </a:ext>
            </a:extLst>
          </p:cNvPr>
          <p:cNvSpPr txBox="1"/>
          <p:nvPr/>
        </p:nvSpPr>
        <p:spPr>
          <a:xfrm>
            <a:off x="2113816" y="2028754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Reconstructed F(G(x))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AA0F2C5-1EF1-38AB-192A-519B9F8FEE47}"/>
              </a:ext>
            </a:extLst>
          </p:cNvPr>
          <p:cNvSpPr/>
          <p:nvPr/>
        </p:nvSpPr>
        <p:spPr>
          <a:xfrm>
            <a:off x="1415855" y="3607745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Pixel-wise Loss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D955957-63ED-04F5-4DA6-E4628A6A7368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1306159" y="2369813"/>
            <a:ext cx="1122521" cy="1237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31225AA-D01F-74E3-BB98-02A0D81B489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428680" y="2367308"/>
            <a:ext cx="920410" cy="1240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E57B330-5970-1ECD-D111-459EBB5FE09C}"/>
              </a:ext>
            </a:extLst>
          </p:cNvPr>
          <p:cNvSpPr txBox="1"/>
          <p:nvPr/>
        </p:nvSpPr>
        <p:spPr>
          <a:xfrm>
            <a:off x="6919936" y="2028866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 x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04A4A16-CC44-6087-A46C-19F433F63EC6}"/>
              </a:ext>
            </a:extLst>
          </p:cNvPr>
          <p:cNvSpPr txBox="1"/>
          <p:nvPr/>
        </p:nvSpPr>
        <p:spPr>
          <a:xfrm>
            <a:off x="8137020" y="2012594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Reconstructed F(G(x))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3E041549-F923-59EC-1EDE-E2FBF5E83385}"/>
              </a:ext>
            </a:extLst>
          </p:cNvPr>
          <p:cNvSpPr/>
          <p:nvPr/>
        </p:nvSpPr>
        <p:spPr>
          <a:xfrm>
            <a:off x="4605188" y="5106098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Perceptual Loss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58BA1C0E-5D4C-69AE-1A10-85FCF601379F}"/>
              </a:ext>
            </a:extLst>
          </p:cNvPr>
          <p:cNvSpPr/>
          <p:nvPr/>
        </p:nvSpPr>
        <p:spPr>
          <a:xfrm>
            <a:off x="7497177" y="4313389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Feature Loss</a:t>
            </a:r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A377F2E2-186B-D76E-8F66-EDF424E78227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7479323" y="2367420"/>
            <a:ext cx="8237" cy="75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99F5AA31-8CE8-2C92-FFDB-04B9D0CD94ED}"/>
              </a:ext>
            </a:extLst>
          </p:cNvPr>
          <p:cNvCxnSpPr>
            <a:cxnSpLocks/>
            <a:stCxn id="27" idx="2"/>
            <a:endCxn id="52" idx="0"/>
          </p:cNvCxnSpPr>
          <p:nvPr/>
        </p:nvCxnSpPr>
        <p:spPr>
          <a:xfrm>
            <a:off x="9372294" y="2351148"/>
            <a:ext cx="0" cy="787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07DA0346-1DFE-E9A7-E3E2-41D28B8E736E}"/>
              </a:ext>
            </a:extLst>
          </p:cNvPr>
          <p:cNvSpPr/>
          <p:nvPr/>
        </p:nvSpPr>
        <p:spPr>
          <a:xfrm>
            <a:off x="6936772" y="3120318"/>
            <a:ext cx="1085101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VGG19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23D5704-52FF-180F-1231-E276663E6C6D}"/>
              </a:ext>
            </a:extLst>
          </p:cNvPr>
          <p:cNvSpPr/>
          <p:nvPr/>
        </p:nvSpPr>
        <p:spPr>
          <a:xfrm>
            <a:off x="8829743" y="3138426"/>
            <a:ext cx="1085101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VGG19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66116CBE-FD64-B364-2B5A-4DA6B651923A}"/>
              </a:ext>
            </a:extLst>
          </p:cNvPr>
          <p:cNvCxnSpPr>
            <a:cxnSpLocks/>
            <a:stCxn id="51" idx="2"/>
            <a:endCxn id="36" idx="0"/>
          </p:cNvCxnSpPr>
          <p:nvPr/>
        </p:nvCxnSpPr>
        <p:spPr>
          <a:xfrm>
            <a:off x="7479323" y="3656176"/>
            <a:ext cx="1030679" cy="657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5840E522-EE5A-E08C-8E6D-05C831FF6DF0}"/>
              </a:ext>
            </a:extLst>
          </p:cNvPr>
          <p:cNvCxnSpPr>
            <a:cxnSpLocks/>
            <a:stCxn id="52" idx="2"/>
            <a:endCxn id="36" idx="0"/>
          </p:cNvCxnSpPr>
          <p:nvPr/>
        </p:nvCxnSpPr>
        <p:spPr>
          <a:xfrm flipH="1">
            <a:off x="8510002" y="3674284"/>
            <a:ext cx="862292" cy="639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0" name="Connettore 2 1149">
            <a:extLst>
              <a:ext uri="{FF2B5EF4-FFF2-40B4-BE49-F238E27FC236}">
                <a16:creationId xmlns:a16="http://schemas.microsoft.com/office/drawing/2014/main" id="{D918C7DD-93C3-0226-1143-1579ED51B4EC}"/>
              </a:ext>
            </a:extLst>
          </p:cNvPr>
          <p:cNvCxnSpPr>
            <a:cxnSpLocks/>
            <a:stCxn id="7" idx="2"/>
            <a:endCxn id="31" idx="0"/>
          </p:cNvCxnSpPr>
          <p:nvPr/>
        </p:nvCxnSpPr>
        <p:spPr>
          <a:xfrm>
            <a:off x="2428680" y="4143603"/>
            <a:ext cx="3189333" cy="96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3" name="Connettore 2 1152">
            <a:extLst>
              <a:ext uri="{FF2B5EF4-FFF2-40B4-BE49-F238E27FC236}">
                <a16:creationId xmlns:a16="http://schemas.microsoft.com/office/drawing/2014/main" id="{4F56A6D6-FE4D-927F-7AF5-FCEC81FC8D88}"/>
              </a:ext>
            </a:extLst>
          </p:cNvPr>
          <p:cNvCxnSpPr>
            <a:cxnSpLocks/>
            <a:stCxn id="36" idx="1"/>
            <a:endCxn id="31" idx="0"/>
          </p:cNvCxnSpPr>
          <p:nvPr/>
        </p:nvCxnSpPr>
        <p:spPr>
          <a:xfrm flipH="1">
            <a:off x="5618013" y="4581318"/>
            <a:ext cx="1879164" cy="524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5" name="CasellaDiTesto 1164">
            <a:extLst>
              <a:ext uri="{FF2B5EF4-FFF2-40B4-BE49-F238E27FC236}">
                <a16:creationId xmlns:a16="http://schemas.microsoft.com/office/drawing/2014/main" id="{B66A72A9-AC85-3C4B-8963-D808B395CDE9}"/>
              </a:ext>
            </a:extLst>
          </p:cNvPr>
          <p:cNvSpPr txBox="1"/>
          <p:nvPr/>
        </p:nvSpPr>
        <p:spPr>
          <a:xfrm>
            <a:off x="3523181" y="1648206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rgbClr val="92D0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GB" sz="1200" dirty="0">
              <a:solidFill>
                <a:srgbClr val="92D05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80" name="CasellaDiTesto 1179">
            <a:extLst>
              <a:ext uri="{FF2B5EF4-FFF2-40B4-BE49-F238E27FC236}">
                <a16:creationId xmlns:a16="http://schemas.microsoft.com/office/drawing/2014/main" id="{7B6C140B-D007-7421-DAB2-B5C5C5A7B676}"/>
              </a:ext>
            </a:extLst>
          </p:cNvPr>
          <p:cNvSpPr txBox="1"/>
          <p:nvPr/>
        </p:nvSpPr>
        <p:spPr>
          <a:xfrm>
            <a:off x="9522827" y="1356838"/>
            <a:ext cx="102784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endParaRPr lang="en-GB" sz="1200" dirty="0">
              <a:solidFill>
                <a:schemeClr val="accent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60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26575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45875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FER2013 ANALYSIS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5" name="Immagine 4" descr="Immagine che contiene testo, diverso, mucchio, parecchi&#10;&#10;Descrizione generata automaticamente">
            <a:extLst>
              <a:ext uri="{FF2B5EF4-FFF2-40B4-BE49-F238E27FC236}">
                <a16:creationId xmlns:a16="http://schemas.microsoft.com/office/drawing/2014/main" id="{43298676-4425-F746-6029-AE64A3CD2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58" y="1698382"/>
            <a:ext cx="7615083" cy="454411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40674E-5440-1B7A-D74A-AEBC546C29A8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62984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12D06FE-3A97-7859-6F7A-BC0BDF7E24E4}"/>
              </a:ext>
            </a:extLst>
          </p:cNvPr>
          <p:cNvSpPr/>
          <p:nvPr/>
        </p:nvSpPr>
        <p:spPr>
          <a:xfrm>
            <a:off x="6327058" y="3006259"/>
            <a:ext cx="4503174" cy="3030747"/>
          </a:xfrm>
          <a:prstGeom prst="roundRect">
            <a:avLst/>
          </a:prstGeom>
          <a:solidFill>
            <a:schemeClr val="accent1">
              <a:alpha val="2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SAMPLING STRATEGIES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8E42C5-A20D-3530-64D6-2F54D174B8CB}"/>
              </a:ext>
            </a:extLst>
          </p:cNvPr>
          <p:cNvSpPr txBox="1"/>
          <p:nvPr/>
        </p:nvSpPr>
        <p:spPr>
          <a:xfrm>
            <a:off x="648929" y="1528931"/>
            <a:ext cx="11061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[Zhu2018]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assess the performances on </a:t>
            </a:r>
            <a:r>
              <a:rPr lang="en-GB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Facial Expression Data Augmentation on a subset of FER2013 dataset. However, the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sampling method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that is used is left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unspecified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this reason, it was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 possible to reach the performance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reported in the paper even after using different sampling strategies.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4E390D-21E6-5302-3C3C-82E4FE583248}"/>
              </a:ext>
            </a:extLst>
          </p:cNvPr>
          <p:cNvSpPr txBox="1"/>
          <p:nvPr/>
        </p:nvSpPr>
        <p:spPr>
          <a:xfrm>
            <a:off x="7084143" y="335463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Confidence Filtering</a:t>
            </a:r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F9E3E563-E288-2BEB-96DB-DAD66493A224}"/>
              </a:ext>
            </a:extLst>
          </p:cNvPr>
          <p:cNvSpPr/>
          <p:nvPr/>
        </p:nvSpPr>
        <p:spPr>
          <a:xfrm rot="5400000">
            <a:off x="6807486" y="3432441"/>
            <a:ext cx="294968" cy="25428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9CC65D6-67B2-35DB-BD41-910D14138604}"/>
              </a:ext>
            </a:extLst>
          </p:cNvPr>
          <p:cNvSpPr txBox="1"/>
          <p:nvPr/>
        </p:nvSpPr>
        <p:spPr>
          <a:xfrm>
            <a:off x="1993063" y="342900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Gaussian Likelihood</a:t>
            </a:r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33DE7A48-24C9-CD3D-7D5A-6D8BFB33FA53}"/>
              </a:ext>
            </a:extLst>
          </p:cNvPr>
          <p:cNvSpPr/>
          <p:nvPr/>
        </p:nvSpPr>
        <p:spPr>
          <a:xfrm rot="5400000">
            <a:off x="1716406" y="3506804"/>
            <a:ext cx="294968" cy="25428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726A585-7C39-9B93-4EF2-F37AE519C16D}"/>
              </a:ext>
            </a:extLst>
          </p:cNvPr>
          <p:cNvSpPr txBox="1"/>
          <p:nvPr/>
        </p:nvSpPr>
        <p:spPr>
          <a:xfrm>
            <a:off x="1991032" y="3880187"/>
            <a:ext cx="3116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Perform instance selection by removing those instances that lie in low-density regions of the data manifold. 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90D4987-E579-DAE2-8BDF-626115A1D222}"/>
              </a:ext>
            </a:extLst>
          </p:cNvPr>
          <p:cNvSpPr txBox="1"/>
          <p:nvPr/>
        </p:nvSpPr>
        <p:spPr>
          <a:xfrm>
            <a:off x="7082112" y="3764528"/>
            <a:ext cx="3222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First, a classifier is trained on the whole dataset. All the samples are then evaluated using the classifier and ranked according to the probability of belonging to their real class before selection.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AB333CB-419B-E8FE-B823-66AB976189D1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2620067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experiments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968AFE-15E6-CC5B-3A44-1AC693F2D74C}"/>
              </a:ext>
            </a:extLst>
          </p:cNvPr>
          <p:cNvSpPr txBox="1"/>
          <p:nvPr/>
        </p:nvSpPr>
        <p:spPr>
          <a:xfrm>
            <a:off x="481779" y="1944064"/>
            <a:ext cx="4453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Different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were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performed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changing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weight.</a:t>
            </a:r>
          </a:p>
          <a:p>
            <a:endParaRPr lang="it-IT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Given that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pixel-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wise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the generator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learn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give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more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importance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disgusted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features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instead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tries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output an image that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as close as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possible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the input one.</a:t>
            </a:r>
          </a:p>
          <a:p>
            <a:endParaRPr lang="it-IT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reason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increasing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weight force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changes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the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faces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8D750C-765F-7992-D5D5-B5191643769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7BB6154-EE8B-41CF-F3C2-BDECCC8D0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406" y="1698381"/>
            <a:ext cx="5932709" cy="441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05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experiments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8067B7B-A49D-B9F0-23DE-0B006941B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0168" y="1698381"/>
            <a:ext cx="8108149" cy="437795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9C97BE-0961-9428-0F08-7EBCD3CEF073}"/>
              </a:ext>
            </a:extLst>
          </p:cNvPr>
          <p:cNvSpPr txBox="1"/>
          <p:nvPr/>
        </p:nvSpPr>
        <p:spPr>
          <a:xfrm>
            <a:off x="616361" y="2647249"/>
            <a:ext cx="28249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Increasing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weight force ECycleGAN to 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introduce more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disgusted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features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thanks to the use of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perceptual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FE22AC-3E8B-73BB-C678-39F3DEF4DC8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93922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VS </a:t>
            </a:r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6" name="Immagine 5" descr="Immagine che contiene posando, vecchio&#10;&#10;Descrizione generata automaticamente">
            <a:extLst>
              <a:ext uri="{FF2B5EF4-FFF2-40B4-BE49-F238E27FC236}">
                <a16:creationId xmlns:a16="http://schemas.microsoft.com/office/drawing/2014/main" id="{28253A78-1F83-1347-0F2B-D4833584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95" y="2029811"/>
            <a:ext cx="10165609" cy="413025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74F419-F2D3-AF46-0AB9-3F5B5C518E0A}"/>
              </a:ext>
            </a:extLst>
          </p:cNvPr>
          <p:cNvSpPr txBox="1"/>
          <p:nvPr/>
        </p:nvSpPr>
        <p:spPr>
          <a:xfrm>
            <a:off x="481779" y="1349101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Neutral-Disgust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AE412C9-67D1-FBED-BF10-C95AA93CA07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3606184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VS </a:t>
            </a:r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74F419-F2D3-AF46-0AB9-3F5B5C518E0A}"/>
              </a:ext>
            </a:extLst>
          </p:cNvPr>
          <p:cNvSpPr txBox="1"/>
          <p:nvPr/>
        </p:nvSpPr>
        <p:spPr>
          <a:xfrm>
            <a:off x="481779" y="1349101"/>
            <a:ext cx="3316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Neutral-Surprise</a:t>
            </a:r>
          </a:p>
        </p:txBody>
      </p:sp>
      <p:pic>
        <p:nvPicPr>
          <p:cNvPr id="5" name="Immagine 4" descr="Immagine che contiene testo, gruppo, diverso&#10;&#10;Descrizione generata automaticamente">
            <a:extLst>
              <a:ext uri="{FF2B5EF4-FFF2-40B4-BE49-F238E27FC236}">
                <a16:creationId xmlns:a16="http://schemas.microsoft.com/office/drawing/2014/main" id="{91CA5BE3-1ED0-32A6-3806-F137D2E27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333" y="1872321"/>
            <a:ext cx="6241333" cy="418586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F611F38-90D0-0198-3481-C6668442EF94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458694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07958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LOSS TREND ANALYSIS WITH FEW SAMPLES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9B082-D7AB-B0EB-8ED0-4E43FDD1E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24468" r="1831"/>
          <a:stretch/>
        </p:blipFill>
        <p:spPr bwMode="auto">
          <a:xfrm>
            <a:off x="1184911" y="1816253"/>
            <a:ext cx="9723851" cy="224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/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GB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BF877C-C00C-6841-5CD0-A44E358F7BD8}"/>
              </a:ext>
            </a:extLst>
          </p:cNvPr>
          <p:cNvSpPr txBox="1"/>
          <p:nvPr/>
        </p:nvSpPr>
        <p:spPr>
          <a:xfrm>
            <a:off x="393290" y="4345760"/>
            <a:ext cx="5653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Neutral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Disgust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rgbClr val="FF8001"/>
                </a:solidFill>
              </a:rPr>
              <a:t>G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Generator that transform images from A to B</a:t>
            </a:r>
          </a:p>
          <a:p>
            <a:r>
              <a:rPr lang="en-GB" dirty="0">
                <a:solidFill>
                  <a:schemeClr val="accent1"/>
                </a:solidFill>
              </a:rPr>
              <a:t>D</a:t>
            </a:r>
            <a:r>
              <a:rPr lang="en-GB" baseline="-25000" dirty="0">
                <a:solidFill>
                  <a:schemeClr val="accent1"/>
                </a:solidFill>
              </a:rPr>
              <a:t>A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Discriminator of images belonging to domain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/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BC287F-8531-089F-6352-C0A47773EE9A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44215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LOSS TREND ANALYSIS WITH MORE SAMPLES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9B082-D7AB-B0EB-8ED0-4E43FDD1E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7" b="9996"/>
          <a:stretch/>
        </p:blipFill>
        <p:spPr bwMode="auto">
          <a:xfrm>
            <a:off x="1184911" y="2042159"/>
            <a:ext cx="9723851" cy="201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/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GB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BF877C-C00C-6841-5CD0-A44E358F7BD8}"/>
              </a:ext>
            </a:extLst>
          </p:cNvPr>
          <p:cNvSpPr txBox="1"/>
          <p:nvPr/>
        </p:nvSpPr>
        <p:spPr>
          <a:xfrm>
            <a:off x="393290" y="4345760"/>
            <a:ext cx="5653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Neutral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Surprise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rgbClr val="FF8001"/>
                </a:solidFill>
              </a:rPr>
              <a:t>G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Generator that transform images from A to B</a:t>
            </a:r>
          </a:p>
          <a:p>
            <a:r>
              <a:rPr lang="en-GB" dirty="0">
                <a:solidFill>
                  <a:schemeClr val="accent1"/>
                </a:solidFill>
              </a:rPr>
              <a:t>D</a:t>
            </a:r>
            <a:r>
              <a:rPr lang="en-GB" baseline="-25000" dirty="0">
                <a:solidFill>
                  <a:schemeClr val="accent1"/>
                </a:solidFill>
              </a:rPr>
              <a:t>A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Discriminator of images belonging to domain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/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D75138-F8A2-2EEA-884E-E83731B05024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752672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7005F-3B63-701D-6F3A-A62F2BD94E48}"/>
              </a:ext>
            </a:extLst>
          </p:cNvPr>
          <p:cNvSpPr txBox="1"/>
          <p:nvPr/>
        </p:nvSpPr>
        <p:spPr>
          <a:xfrm>
            <a:off x="619432" y="1612490"/>
            <a:ext cx="1100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One-sided Label smoothing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315B5F-F2EA-AC8E-B28E-A60BF13C9A59}"/>
              </a:ext>
            </a:extLst>
          </p:cNvPr>
          <p:cNvSpPr txBox="1"/>
          <p:nvPr/>
        </p:nvSpPr>
        <p:spPr>
          <a:xfrm>
            <a:off x="619432" y="2537720"/>
            <a:ext cx="33822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is concerned with the addition of label noise. </a:t>
            </a:r>
          </a:p>
          <a:p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discriminator is trained on randomly flipped labels instead of real labels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This label noise is applied only to the samples of the less represented class when fed to the discriminator.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CAD8F3D-7274-FB88-B931-29CC4B2D4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7"/>
          <a:stretch/>
        </p:blipFill>
        <p:spPr bwMode="auto">
          <a:xfrm>
            <a:off x="4990212" y="2304066"/>
            <a:ext cx="6598273" cy="332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E87E0D-3933-9657-D0DD-37A2E1D96180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204301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530942" y="86738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48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78426" y="2202426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Deep Learning (DL)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approaches have been widely used in the last years to successfully solve several tasks.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B11975-02DD-B1DD-E2A7-0681F11A8152}"/>
              </a:ext>
            </a:extLst>
          </p:cNvPr>
          <p:cNvSpPr txBox="1"/>
          <p:nvPr/>
        </p:nvSpPr>
        <p:spPr>
          <a:xfrm>
            <a:off x="6838335" y="2067714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However, these approaches are really </a:t>
            </a:r>
            <a:r>
              <a:rPr lang="en-GB" b="1" dirty="0">
                <a:solidFill>
                  <a:schemeClr val="accent1"/>
                </a:solidFill>
              </a:rPr>
              <a:t>data hungry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meaning that they require lots of data to be properly trained and obtain a satisfiable model.</a:t>
            </a: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517" y="342900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917" y="358140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317" y="373380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5717" y="388620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8117" y="403860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517" y="419100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2917" y="434340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317" y="449580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7717" y="464820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117" y="4800600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5024285" y="382189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3849330" y="443081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7531510" y="442205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8801241" y="412498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3F066F73-6FB2-02B7-3915-DDDA84DAB96A}"/>
              </a:ext>
            </a:extLst>
          </p:cNvPr>
          <p:cNvCxnSpPr/>
          <p:nvPr/>
        </p:nvCxnSpPr>
        <p:spPr>
          <a:xfrm flipH="1">
            <a:off x="3269227" y="2958891"/>
            <a:ext cx="3539612" cy="895156"/>
          </a:xfrm>
          <a:prstGeom prst="straightConnector1">
            <a:avLst/>
          </a:prstGeom>
          <a:ln w="317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456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7005F-3B63-701D-6F3A-A62F2BD94E48}"/>
              </a:ext>
            </a:extLst>
          </p:cNvPr>
          <p:cNvSpPr txBox="1"/>
          <p:nvPr/>
        </p:nvSpPr>
        <p:spPr>
          <a:xfrm>
            <a:off x="619432" y="1612490"/>
            <a:ext cx="1100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Instance Noise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315B5F-F2EA-AC8E-B28E-A60BF13C9A59}"/>
              </a:ext>
            </a:extLst>
          </p:cNvPr>
          <p:cNvSpPr txBox="1"/>
          <p:nvPr/>
        </p:nvSpPr>
        <p:spPr>
          <a:xfrm>
            <a:off x="619432" y="2673052"/>
            <a:ext cx="3382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discriminator sees the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correct labels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but its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input sample is noisy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considered noise is a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Gaussian one with zero mean and standard deviation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decaying during training.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64CAB806-4503-C756-EC1A-BE32EE21B15D}"/>
              </a:ext>
            </a:extLst>
          </p:cNvPr>
          <p:cNvGrpSpPr/>
          <p:nvPr/>
        </p:nvGrpSpPr>
        <p:grpSpPr>
          <a:xfrm>
            <a:off x="4001729" y="2553275"/>
            <a:ext cx="7767021" cy="2547877"/>
            <a:chOff x="4150791" y="2951789"/>
            <a:chExt cx="5337338" cy="175084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07AB1C8-97FD-50EF-1455-9A8B4DC49F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063" r="44157"/>
            <a:stretch/>
          </p:blipFill>
          <p:spPr bwMode="auto">
            <a:xfrm>
              <a:off x="4150791" y="2951789"/>
              <a:ext cx="4314783" cy="1750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DEBE1A4-8AA6-C7F4-5175-0927473E22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79" t="32668" r="2132"/>
            <a:stretch/>
          </p:blipFill>
          <p:spPr bwMode="auto">
            <a:xfrm>
              <a:off x="8465574" y="2951789"/>
              <a:ext cx="1022555" cy="1750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18CAC4C-ACB3-E6A0-92ED-2B44A7D60725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2085829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7005F-3B63-701D-6F3A-A62F2BD94E48}"/>
              </a:ext>
            </a:extLst>
          </p:cNvPr>
          <p:cNvSpPr txBox="1"/>
          <p:nvPr/>
        </p:nvSpPr>
        <p:spPr>
          <a:xfrm>
            <a:off x="619432" y="1612490"/>
            <a:ext cx="1100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Alternate training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315B5F-F2EA-AC8E-B28E-A60BF13C9A59}"/>
              </a:ext>
            </a:extLst>
          </p:cNvPr>
          <p:cNvSpPr txBox="1"/>
          <p:nvPr/>
        </p:nvSpPr>
        <p:spPr>
          <a:xfrm>
            <a:off x="393290" y="2678033"/>
            <a:ext cx="32348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When the training procedure is initiated (after a fixed number of epochs)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discriminator of the less represented class is not trained at every iteration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DE6D0B9-86D1-59D7-F9A8-C8D60DAAD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9"/>
          <a:stretch/>
        </p:blipFill>
        <p:spPr bwMode="auto">
          <a:xfrm>
            <a:off x="3753981" y="2332849"/>
            <a:ext cx="8252898" cy="29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F0082E-332F-3FCC-A16A-78273BBDCBF5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641221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 RESULTS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A5D1045-96C6-0849-60C2-38BE49342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794" y="1528931"/>
            <a:ext cx="5879230" cy="473992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5B010B-AE21-8B96-04DB-024276D736BA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376685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CLASSIFICATION RESULTS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CECD79-DF30-A990-9389-5AFAF0E04AC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544676-2201-236C-7CD1-EB155489D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879"/>
            <a:ext cx="12192000" cy="387731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C8D09A-132D-4822-F038-1C9976536BA7}"/>
              </a:ext>
            </a:extLst>
          </p:cNvPr>
          <p:cNvSpPr txBox="1"/>
          <p:nvPr/>
        </p:nvSpPr>
        <p:spPr>
          <a:xfrm>
            <a:off x="481779" y="1513715"/>
            <a:ext cx="1168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 experiments (apart from Baseline) are performed with an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 of 100 Disgust samples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1467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CLASSIFICATION RESULTS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969242-E8C9-EE02-F921-0AA3AABE1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879"/>
            <a:ext cx="12192000" cy="387731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D58D1E-B442-652E-6C68-790CE805FEDD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2B69399-902F-D728-90EF-35A8B2B3D2E2}"/>
              </a:ext>
            </a:extLst>
          </p:cNvPr>
          <p:cNvSpPr txBox="1"/>
          <p:nvPr/>
        </p:nvSpPr>
        <p:spPr>
          <a:xfrm>
            <a:off x="481779" y="1513715"/>
            <a:ext cx="1168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 experiments (apart from Baseline) are performed with an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 of 100 Disgust samples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861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828271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CECD79-DF30-A990-9389-5AFAF0E04AC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ABF931-7974-F191-0C46-DED244862B1A}"/>
              </a:ext>
            </a:extLst>
          </p:cNvPr>
          <p:cNvSpPr txBox="1"/>
          <p:nvPr/>
        </p:nvSpPr>
        <p:spPr>
          <a:xfrm>
            <a:off x="639097" y="865239"/>
            <a:ext cx="97044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RESULTS DISCUSSION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experiments report </a:t>
            </a:r>
            <a:r>
              <a:rPr lang="en-US" b="1" dirty="0">
                <a:solidFill>
                  <a:schemeClr val="accent1"/>
                </a:solidFill>
              </a:rPr>
              <a:t>partial effectiveness of the proposed generative approach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for Facial Expression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Despite an acceptable qualitative result on some samples, </a:t>
            </a:r>
            <a:r>
              <a:rPr lang="en-US" b="1" dirty="0">
                <a:solidFill>
                  <a:schemeClr val="accent1"/>
                </a:solidFill>
              </a:rPr>
              <a:t>the influence of bad generated samples is too high to augment the dataset significantly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Introducing more samples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(from 200 on), the major influence of the bad-quality ones results in a </a:t>
            </a:r>
            <a:r>
              <a:rPr lang="en-US" b="1" dirty="0">
                <a:solidFill>
                  <a:schemeClr val="accent1"/>
                </a:solidFill>
              </a:rPr>
              <a:t>degradation of the classification performances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FUTURE WORK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Adopt the </a:t>
            </a:r>
            <a:r>
              <a:rPr lang="en-US" b="1" dirty="0">
                <a:solidFill>
                  <a:schemeClr val="accent1"/>
                </a:solidFill>
              </a:rPr>
              <a:t>complete </a:t>
            </a:r>
            <a:r>
              <a:rPr lang="en-US" b="1" dirty="0" err="1">
                <a:solidFill>
                  <a:schemeClr val="accent1"/>
                </a:solidFill>
              </a:rPr>
              <a:t>ECycleGAN</a:t>
            </a:r>
            <a:r>
              <a:rPr lang="en-US" b="1" dirty="0">
                <a:solidFill>
                  <a:schemeClr val="accent1"/>
                </a:solidFill>
              </a:rPr>
              <a:t> architecture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and perform a </a:t>
            </a:r>
            <a:r>
              <a:rPr lang="en-US" b="1" dirty="0">
                <a:solidFill>
                  <a:schemeClr val="accent1"/>
                </a:solidFill>
              </a:rPr>
              <a:t>finer hyper-parameter tuning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if resources are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Apply other </a:t>
            </a:r>
            <a:r>
              <a:rPr lang="en-US" b="1" dirty="0">
                <a:solidFill>
                  <a:schemeClr val="accent1"/>
                </a:solidFill>
              </a:rPr>
              <a:t>filtering methods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to the input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Perform </a:t>
            </a:r>
            <a:r>
              <a:rPr lang="en-US" b="1" dirty="0">
                <a:solidFill>
                  <a:schemeClr val="accent1"/>
                </a:solidFill>
              </a:rPr>
              <a:t>instance selection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to choose the best samples generated by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ECycleGANs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Explore other </a:t>
            </a:r>
            <a:r>
              <a:rPr lang="en-US" b="1" dirty="0">
                <a:solidFill>
                  <a:schemeClr val="accent1"/>
                </a:solidFill>
              </a:rPr>
              <a:t>techniques to avoid overfitting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discriminator.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Pretrain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the VGG19 network used for the perceptual loss </a:t>
            </a:r>
            <a:r>
              <a:rPr lang="en-US" b="1" dirty="0">
                <a:solidFill>
                  <a:schemeClr val="accent1"/>
                </a:solidFill>
              </a:rPr>
              <a:t>with a pretext task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on human faces </a:t>
            </a:r>
            <a:r>
              <a:rPr lang="en-US" b="1" dirty="0">
                <a:solidFill>
                  <a:schemeClr val="accent1"/>
                </a:solidFill>
              </a:rPr>
              <a:t>to extract more suitable features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76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CONCLUSIONS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795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References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[Zhu2017]: Zhu et al., Unpaired Image-to-Image Translation using Cycle-Consistent Adversarial Networks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[Zhu2018]: Zhu et al., Emotion Classification with Data Augmentation Using Generative Adversarial Networks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[Zhang2020]: Zhang and Zhou, </a:t>
            </a:r>
            <a:r>
              <a:rPr lang="en-GB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Enhanced Cycle-Consistent 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861997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9078-7B6D-B2FE-FA62-4C4361A5D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</a14:imgLayer>
                </a14:imgProps>
              </a:ext>
            </a:extLst>
          </a:blip>
          <a:srcRect t="6474" r="-1" b="92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D45CCD-4283-0F96-3965-27CAEBEEF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454" y="2865866"/>
            <a:ext cx="10539361" cy="1126265"/>
          </a:xfrm>
        </p:spPr>
        <p:txBody>
          <a:bodyPr anchor="t">
            <a:noAutofit/>
          </a:bodyPr>
          <a:lstStyle/>
          <a:p>
            <a:r>
              <a:rPr lang="en-US" sz="7200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THANKS FOR THE ATTENTION</a:t>
            </a:r>
            <a:endParaRPr lang="it-IT" sz="7200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E2BC8A-4650-4725-A759-B18162C7F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662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What if data is limited?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6730" y="331696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130" y="346936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1530" y="362176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3930" y="377416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6330" y="392656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730" y="407896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1130" y="423136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3530" y="438376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5930" y="453616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987" y="4667151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6822498" y="370985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5647543" y="431877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9329723" y="431001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10599454" y="401294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pic>
        <p:nvPicPr>
          <p:cNvPr id="2" name="Elemento grafico 1" descr="Immagine contorno">
            <a:extLst>
              <a:ext uri="{FF2B5EF4-FFF2-40B4-BE49-F238E27FC236}">
                <a16:creationId xmlns:a16="http://schemas.microsoft.com/office/drawing/2014/main" id="{46F3B02A-4DA3-AA61-A6F4-8C25D997B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6" y="3676551"/>
            <a:ext cx="914400" cy="914400"/>
          </a:xfrm>
          <a:prstGeom prst="rect">
            <a:avLst/>
          </a:prstGeom>
        </p:spPr>
      </p:pic>
      <p:pic>
        <p:nvPicPr>
          <p:cNvPr id="3" name="Elemento grafico 2" descr="Immagine contorno">
            <a:extLst>
              <a:ext uri="{FF2B5EF4-FFF2-40B4-BE49-F238E27FC236}">
                <a16:creationId xmlns:a16="http://schemas.microsoft.com/office/drawing/2014/main" id="{87F04939-C307-D466-AA54-AFD0FDB62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496" y="3828951"/>
            <a:ext cx="914400" cy="914400"/>
          </a:xfrm>
          <a:prstGeom prst="rect">
            <a:avLst/>
          </a:prstGeom>
        </p:spPr>
      </p:pic>
      <p:pic>
        <p:nvPicPr>
          <p:cNvPr id="5" name="Elemento grafico 4" descr="Immagine contorno">
            <a:extLst>
              <a:ext uri="{FF2B5EF4-FFF2-40B4-BE49-F238E27FC236}">
                <a16:creationId xmlns:a16="http://schemas.microsoft.com/office/drawing/2014/main" id="{96648108-09B3-3C62-6D87-15CC6491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896" y="3981351"/>
            <a:ext cx="914400" cy="914400"/>
          </a:xfrm>
          <a:prstGeom prst="rect">
            <a:avLst/>
          </a:prstGeom>
        </p:spPr>
      </p:pic>
      <p:pic>
        <p:nvPicPr>
          <p:cNvPr id="6" name="Elemento grafico 5" descr="Immagine contorno">
            <a:extLst>
              <a:ext uri="{FF2B5EF4-FFF2-40B4-BE49-F238E27FC236}">
                <a16:creationId xmlns:a16="http://schemas.microsoft.com/office/drawing/2014/main" id="{3A9D293A-D583-FA2C-978F-87A3E337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296" y="4133751"/>
            <a:ext cx="914400" cy="914400"/>
          </a:xfrm>
          <a:prstGeom prst="rect">
            <a:avLst/>
          </a:prstGeom>
        </p:spPr>
      </p:pic>
      <p:pic>
        <p:nvPicPr>
          <p:cNvPr id="7" name="Elemento grafico 6" descr="Immagine contorno">
            <a:extLst>
              <a:ext uri="{FF2B5EF4-FFF2-40B4-BE49-F238E27FC236}">
                <a16:creationId xmlns:a16="http://schemas.microsoft.com/office/drawing/2014/main" id="{7AFB4F13-7AC4-75FD-7C6B-DD1B503FA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696" y="4286151"/>
            <a:ext cx="914400" cy="91440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3C36963-E0A2-9BEA-43AF-1D61D079A800}"/>
              </a:ext>
            </a:extLst>
          </p:cNvPr>
          <p:cNvCxnSpPr/>
          <p:nvPr/>
        </p:nvCxnSpPr>
        <p:spPr>
          <a:xfrm>
            <a:off x="2244980" y="4376241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77EAF05-3FA7-FACC-FCFE-3DE6DF38F776}"/>
              </a:ext>
            </a:extLst>
          </p:cNvPr>
          <p:cNvSpPr txBox="1"/>
          <p:nvPr/>
        </p:nvSpPr>
        <p:spPr>
          <a:xfrm>
            <a:off x="1820907" y="3585029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</a:p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3" y="1548882"/>
            <a:ext cx="1004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Data augmentation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techniques could be exploited to complement and complete the data manifold.</a:t>
            </a: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augmented dataset is fed to the DL architecture for training. </a:t>
            </a:r>
          </a:p>
        </p:txBody>
      </p:sp>
    </p:spTree>
    <p:extLst>
      <p:ext uri="{BB962C8B-B14F-4D97-AF65-F5344CB8AC3E}">
        <p14:creationId xmlns:p14="http://schemas.microsoft.com/office/powerpoint/2010/main" val="435635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4" y="1548882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imbusRomNo9L-Medi"/>
              </a:rPr>
              <a:t>Image manipulation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A80F752-C52F-D35F-3B0B-490240FE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95" y="2134393"/>
            <a:ext cx="3609543" cy="3609543"/>
          </a:xfrm>
          <a:prstGeom prst="rect">
            <a:avLst/>
          </a:prstGeom>
        </p:spPr>
      </p:pic>
      <p:pic>
        <p:nvPicPr>
          <p:cNvPr id="1028" name="Picture 4" descr="NumPyでの画像のData Augmentationまとめ - kumilog.net">
            <a:extLst>
              <a:ext uri="{FF2B5EF4-FFF2-40B4-BE49-F238E27FC236}">
                <a16:creationId xmlns:a16="http://schemas.microsoft.com/office/drawing/2014/main" id="{62116F4B-4BCE-DE4F-B1DE-18ABE94AB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98" y="2249495"/>
            <a:ext cx="3379338" cy="337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nerative adversarial networks: What GANs are and how they've evolved |  VentureBeat">
            <a:extLst>
              <a:ext uri="{FF2B5EF4-FFF2-40B4-BE49-F238E27FC236}">
                <a16:creationId xmlns:a16="http://schemas.microsoft.com/office/drawing/2014/main" id="{3149B458-969A-47C9-13CF-39CA04A78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8" t="27420" r="33616" b="974"/>
          <a:stretch/>
        </p:blipFill>
        <p:spPr bwMode="auto">
          <a:xfrm>
            <a:off x="8335296" y="2266652"/>
            <a:ext cx="3379338" cy="336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E3F8BAB-90C4-DDF9-8DCF-2034A89BBCDA}"/>
              </a:ext>
            </a:extLst>
          </p:cNvPr>
          <p:cNvSpPr txBox="1"/>
          <p:nvPr/>
        </p:nvSpPr>
        <p:spPr>
          <a:xfrm>
            <a:off x="5434931" y="1564735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imbusRomNo9L-Medi"/>
              </a:rPr>
              <a:t>Image erasing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C93D588-2BE0-299F-42A9-AA00B033FF39}"/>
              </a:ext>
            </a:extLst>
          </p:cNvPr>
          <p:cNvSpPr txBox="1"/>
          <p:nvPr/>
        </p:nvSpPr>
        <p:spPr>
          <a:xfrm>
            <a:off x="8726015" y="1564735"/>
            <a:ext cx="259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imbusRomNo9L-Medi"/>
              </a:rPr>
              <a:t>Deep Generative models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328465-8B13-5CA5-06B7-253552F1AF09}"/>
              </a:ext>
            </a:extLst>
          </p:cNvPr>
          <p:cNvSpPr txBox="1"/>
          <p:nvPr/>
        </p:nvSpPr>
        <p:spPr>
          <a:xfrm>
            <a:off x="623495" y="6297165"/>
            <a:ext cx="115627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https://github.com/aleju/imgaug</a:t>
            </a:r>
          </a:p>
          <a:p>
            <a:pPr algn="r"/>
            <a:r>
              <a:rPr lang="en-GB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https://github.com/xkumiyu/numpy-data-augmentation</a:t>
            </a:r>
          </a:p>
          <a:p>
            <a:pPr algn="r"/>
            <a:r>
              <a:rPr lang="en-GB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https://venturebeat.com/ai/gan-generative-adversarial-network-explainer-ai-machine-learning/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309299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Generative Adversarial Networks (GAN)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 descr="PDF] Generative Adversarial Networks: A Survey and Taxonomy | Semantic  Scholar">
            <a:extLst>
              <a:ext uri="{FF2B5EF4-FFF2-40B4-BE49-F238E27FC236}">
                <a16:creationId xmlns:a16="http://schemas.microsoft.com/office/drawing/2014/main" id="{735ABE64-2B58-114F-ACE7-AF492DD9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610" y="1674677"/>
            <a:ext cx="9376780" cy="440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4D47CF-2822-3511-6065-021E4A387DB1}"/>
              </a:ext>
            </a:extLst>
          </p:cNvPr>
          <p:cNvSpPr txBox="1"/>
          <p:nvPr/>
        </p:nvSpPr>
        <p:spPr>
          <a:xfrm>
            <a:off x="3983770" y="6322142"/>
            <a:ext cx="9620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Wang, Z., She, Q., &amp; Ward, T.E. (2019). Generative Adversarial Networks: A Survey and Taxonomy. </a:t>
            </a:r>
            <a:r>
              <a:rPr lang="en-US" sz="1100" b="0" i="1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ArXiv</a:t>
            </a:r>
            <a:r>
              <a:rPr lang="en-US" sz="1100" b="0" i="1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abs/1906.01529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56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Image-to-Image Translation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magine 2" descr="Horse to Zebra">
            <a:extLst>
              <a:ext uri="{FF2B5EF4-FFF2-40B4-BE49-F238E27FC236}">
                <a16:creationId xmlns:a16="http://schemas.microsoft.com/office/drawing/2014/main" id="{4FF13143-F169-9F36-C327-25FC67AB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92" y="4185270"/>
            <a:ext cx="4267200" cy="1219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Aims to transfer images from a source domain to a target one while preserving the content representations.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can be performed exploiting GANs with the input being an image instead of random noise.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743A41-A3E5-20CA-DD29-FFDAF9A54960}"/>
              </a:ext>
            </a:extLst>
          </p:cNvPr>
          <p:cNvSpPr txBox="1"/>
          <p:nvPr/>
        </p:nvSpPr>
        <p:spPr>
          <a:xfrm>
            <a:off x="1113052" y="3476280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Random noise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A5F4526-8FD6-687A-8B85-D18D12296DB5}"/>
              </a:ext>
            </a:extLst>
          </p:cNvPr>
          <p:cNvSpPr/>
          <p:nvPr/>
        </p:nvSpPr>
        <p:spPr>
          <a:xfrm>
            <a:off x="1113052" y="4386820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818CCBC-5AAA-0683-26A3-F214CA7E666F}"/>
              </a:ext>
            </a:extLst>
          </p:cNvPr>
          <p:cNvSpPr txBox="1"/>
          <p:nvPr/>
        </p:nvSpPr>
        <p:spPr>
          <a:xfrm>
            <a:off x="966729" y="5752346"/>
            <a:ext cx="191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Generated image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9AC6F95-E972-AB6B-C378-32778AFE15D6}"/>
              </a:ext>
            </a:extLst>
          </p:cNvPr>
          <p:cNvCxnSpPr/>
          <p:nvPr/>
        </p:nvCxnSpPr>
        <p:spPr>
          <a:xfrm>
            <a:off x="1902863" y="376965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6B87AFB-E3A1-454C-6B71-BA5DD447E2E8}"/>
              </a:ext>
            </a:extLst>
          </p:cNvPr>
          <p:cNvCxnSpPr/>
          <p:nvPr/>
        </p:nvCxnSpPr>
        <p:spPr>
          <a:xfrm>
            <a:off x="1902863" y="521030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8A67005-B35B-1BFF-57F5-FF802DDB2C34}"/>
              </a:ext>
            </a:extLst>
          </p:cNvPr>
          <p:cNvSpPr txBox="1"/>
          <p:nvPr/>
        </p:nvSpPr>
        <p:spPr>
          <a:xfrm>
            <a:off x="4036044" y="3421084"/>
            <a:ext cx="2590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source domain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C328F54-31B6-409B-43B1-0446AFE17F57}"/>
              </a:ext>
            </a:extLst>
          </p:cNvPr>
          <p:cNvSpPr/>
          <p:nvPr/>
        </p:nvSpPr>
        <p:spPr>
          <a:xfrm>
            <a:off x="4522237" y="4400984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FF43EC-91E0-E6C8-9BD4-100C5B5D16B5}"/>
              </a:ext>
            </a:extLst>
          </p:cNvPr>
          <p:cNvSpPr txBox="1"/>
          <p:nvPr/>
        </p:nvSpPr>
        <p:spPr>
          <a:xfrm>
            <a:off x="4064130" y="5803183"/>
            <a:ext cx="253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target domain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7A6AFAF-4A2C-21C0-E976-1BE887A5223D}"/>
              </a:ext>
            </a:extLst>
          </p:cNvPr>
          <p:cNvCxnSpPr/>
          <p:nvPr/>
        </p:nvCxnSpPr>
        <p:spPr>
          <a:xfrm>
            <a:off x="5312048" y="378382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B9D91EC-A936-C4D6-BBCF-FEA59A77D776}"/>
              </a:ext>
            </a:extLst>
          </p:cNvPr>
          <p:cNvCxnSpPr/>
          <p:nvPr/>
        </p:nvCxnSpPr>
        <p:spPr>
          <a:xfrm>
            <a:off x="5312048" y="522447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3E0D1E4-1FA2-67E7-5419-5260482BC0C2}"/>
              </a:ext>
            </a:extLst>
          </p:cNvPr>
          <p:cNvSpPr txBox="1"/>
          <p:nvPr/>
        </p:nvSpPr>
        <p:spPr>
          <a:xfrm>
            <a:off x="764397" y="2991596"/>
            <a:ext cx="23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TRADITIONAL GAN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46637A-7AF6-3B22-B480-33B55BDBD0D7}"/>
              </a:ext>
            </a:extLst>
          </p:cNvPr>
          <p:cNvSpPr txBox="1"/>
          <p:nvPr/>
        </p:nvSpPr>
        <p:spPr>
          <a:xfrm>
            <a:off x="3356320" y="2824561"/>
            <a:ext cx="3911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GAN-BASED</a:t>
            </a:r>
          </a:p>
          <a:p>
            <a:pPr algn="ctr"/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IMAGE-TO-IMAGE TRANSLATION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A238FF-BBD3-9D2E-8D45-A9765F3752A2}"/>
              </a:ext>
            </a:extLst>
          </p:cNvPr>
          <p:cNvSpPr txBox="1"/>
          <p:nvPr/>
        </p:nvSpPr>
        <p:spPr>
          <a:xfrm>
            <a:off x="7732293" y="6341243"/>
            <a:ext cx="44597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https://github.com/junyanz/pytorch-CycleGAN-and-pix2pix</a:t>
            </a:r>
            <a:endParaRPr lang="en-GB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26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795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 for unbalanced datasets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Image-to-Image translation techniques can be exploited to generate samples of a poorly represented class starting from a well represented one. 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FER2013 is an example of a dataset with such unbalance, the Disgust class has 547 samples while the Neutral class 6198.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02D8BC5-25E2-82E3-8D85-FA3B1AC8AC0F}"/>
              </a:ext>
            </a:extLst>
          </p:cNvPr>
          <p:cNvSpPr txBox="1"/>
          <p:nvPr/>
        </p:nvSpPr>
        <p:spPr>
          <a:xfrm>
            <a:off x="678288" y="3268382"/>
            <a:ext cx="103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138D6F8-0FEF-1AD9-0DEA-27EB02E3785C}"/>
              </a:ext>
            </a:extLst>
          </p:cNvPr>
          <p:cNvSpPr txBox="1"/>
          <p:nvPr/>
        </p:nvSpPr>
        <p:spPr>
          <a:xfrm>
            <a:off x="1763377" y="2920238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FER2013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ED21D33-52ED-A34C-B3CD-75120D996A64}"/>
              </a:ext>
            </a:extLst>
          </p:cNvPr>
          <p:cNvSpPr txBox="1"/>
          <p:nvPr/>
        </p:nvSpPr>
        <p:spPr>
          <a:xfrm>
            <a:off x="7601341" y="316909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Generated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7FCF5FD4-B379-983E-EB46-03C577CBC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9" y="419683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1AB01CE3-FB4A-54AE-7779-41F4E472C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519120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883EB69A-A82B-0C85-395F-203DB34DC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4693295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993EEF49-9359-577B-B50B-C88650497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9" y="370584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8D8D14B5-0101-A853-432B-11DA9A96B402}"/>
              </a:ext>
            </a:extLst>
          </p:cNvPr>
          <p:cNvSpPr/>
          <p:nvPr/>
        </p:nvSpPr>
        <p:spPr>
          <a:xfrm>
            <a:off x="4459049" y="4291825"/>
            <a:ext cx="2450755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Image-to-Image</a:t>
            </a:r>
          </a:p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B0A5A24-56C5-5F6E-5929-CFC361B534CD}"/>
              </a:ext>
            </a:extLst>
          </p:cNvPr>
          <p:cNvSpPr txBox="1"/>
          <p:nvPr/>
        </p:nvSpPr>
        <p:spPr>
          <a:xfrm>
            <a:off x="2580027" y="3276728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1" name="Parentesi graffa chiusa 60">
            <a:extLst>
              <a:ext uri="{FF2B5EF4-FFF2-40B4-BE49-F238E27FC236}">
                <a16:creationId xmlns:a16="http://schemas.microsoft.com/office/drawing/2014/main" id="{1BD52313-8B17-A37A-DC01-3D258D19960A}"/>
              </a:ext>
            </a:extLst>
          </p:cNvPr>
          <p:cNvSpPr/>
          <p:nvPr/>
        </p:nvSpPr>
        <p:spPr>
          <a:xfrm>
            <a:off x="3735646" y="3729311"/>
            <a:ext cx="663389" cy="1941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Parentesi graffa aperta 61">
            <a:extLst>
              <a:ext uri="{FF2B5EF4-FFF2-40B4-BE49-F238E27FC236}">
                <a16:creationId xmlns:a16="http://schemas.microsoft.com/office/drawing/2014/main" id="{1105F9EE-F6DE-ABDC-CB95-20F9C4DE657A}"/>
              </a:ext>
            </a:extLst>
          </p:cNvPr>
          <p:cNvSpPr/>
          <p:nvPr/>
        </p:nvSpPr>
        <p:spPr>
          <a:xfrm>
            <a:off x="7022705" y="3710996"/>
            <a:ext cx="663389" cy="1964598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4" name="Immagine 63">
            <a:extLst>
              <a:ext uri="{FF2B5EF4-FFF2-40B4-BE49-F238E27FC236}">
                <a16:creationId xmlns:a16="http://schemas.microsoft.com/office/drawing/2014/main" id="{3E5225B5-0C7A-B5A3-47EC-251ECE1B3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521026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B375E96-7C27-B9EA-FB65-CD28EA537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366906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602648C7-B999-3A45-4445-9E69C4B83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419396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89550ABE-3D82-891C-ECDD-17B94E516F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470107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3674852-C510-15C3-5B7E-6C5011EF6BED}"/>
              </a:ext>
            </a:extLst>
          </p:cNvPr>
          <p:cNvSpPr txBox="1"/>
          <p:nvPr/>
        </p:nvSpPr>
        <p:spPr>
          <a:xfrm>
            <a:off x="7792259" y="2799316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</a:t>
            </a:r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Augmented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8C8952E4-820E-8FC0-F53B-9DFA791EBB6E}"/>
              </a:ext>
            </a:extLst>
          </p:cNvPr>
          <p:cNvSpPr txBox="1"/>
          <p:nvPr/>
        </p:nvSpPr>
        <p:spPr>
          <a:xfrm>
            <a:off x="9374363" y="318811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3" name="Immagine 72">
            <a:extLst>
              <a:ext uri="{FF2B5EF4-FFF2-40B4-BE49-F238E27FC236}">
                <a16:creationId xmlns:a16="http://schemas.microsoft.com/office/drawing/2014/main" id="{5B57679C-4FAF-EA38-E575-0ED5ED150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59" y="417986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4" name="Immagine 73">
            <a:extLst>
              <a:ext uri="{FF2B5EF4-FFF2-40B4-BE49-F238E27FC236}">
                <a16:creationId xmlns:a16="http://schemas.microsoft.com/office/drawing/2014/main" id="{84678877-4090-BCC4-4BE8-54F931CB6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4" y="5174247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9C886AC6-0ACE-276F-7299-282AF06C3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4" y="4676333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6" name="Immagine 75">
            <a:extLst>
              <a:ext uri="{FF2B5EF4-FFF2-40B4-BE49-F238E27FC236}">
                <a16:creationId xmlns:a16="http://schemas.microsoft.com/office/drawing/2014/main" id="{27437469-E311-47C5-7D2C-24B5A9736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59" y="368888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B73E84C2-BCD6-3B3D-5EDD-F00023A96A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372787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8" name="Immagine 77">
            <a:extLst>
              <a:ext uri="{FF2B5EF4-FFF2-40B4-BE49-F238E27FC236}">
                <a16:creationId xmlns:a16="http://schemas.microsoft.com/office/drawing/2014/main" id="{54C92820-398F-E677-92DF-D8A3D9D871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421741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02AF0996-9C0A-06F9-D00E-03794A0E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471532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02E062D3-96F0-90D6-1427-C315FBBF1B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521324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0DF49A6A-C853-5B9F-7079-79D4D6F875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372787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2" name="Immagine 81">
            <a:extLst>
              <a:ext uri="{FF2B5EF4-FFF2-40B4-BE49-F238E27FC236}">
                <a16:creationId xmlns:a16="http://schemas.microsoft.com/office/drawing/2014/main" id="{F32B0CB9-C420-CDDD-DBDB-15D41360D9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422351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F84D8200-4B38-C8EA-13A6-2817B2ED0D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471532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4" name="Immagine 83">
            <a:extLst>
              <a:ext uri="{FF2B5EF4-FFF2-40B4-BE49-F238E27FC236}">
                <a16:creationId xmlns:a16="http://schemas.microsoft.com/office/drawing/2014/main" id="{CA26A1F7-480E-4F2C-5E5D-3D667ED8A41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53" y="521324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923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99469357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LeftStep">
      <a:dk1>
        <a:srgbClr val="000000"/>
      </a:dk1>
      <a:lt1>
        <a:srgbClr val="FFFFFF"/>
      </a:lt1>
      <a:dk2>
        <a:srgbClr val="1E3532"/>
      </a:dk2>
      <a:lt2>
        <a:srgbClr val="E8E4E2"/>
      </a:lt2>
      <a:accent1>
        <a:srgbClr val="23ADDE"/>
      </a:accent1>
      <a:accent2>
        <a:srgbClr val="14B59C"/>
      </a:accent2>
      <a:accent3>
        <a:srgbClr val="20B761"/>
      </a:accent3>
      <a:accent4>
        <a:srgbClr val="14BB16"/>
      </a:accent4>
      <a:accent5>
        <a:srgbClr val="5DB620"/>
      </a:accent5>
      <a:accent6>
        <a:srgbClr val="91AC13"/>
      </a:accent6>
      <a:hlink>
        <a:srgbClr val="BF613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1487</Words>
  <Application>Microsoft Office PowerPoint</Application>
  <PresentationFormat>Widescreen</PresentationFormat>
  <Paragraphs>310</Paragraphs>
  <Slides>38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7" baseType="lpstr">
      <vt:lpstr>Arial</vt:lpstr>
      <vt:lpstr>Calibri</vt:lpstr>
      <vt:lpstr>Cambria Math</vt:lpstr>
      <vt:lpstr>NimbusRomNo9L-Medi</vt:lpstr>
      <vt:lpstr>Oswald SemiBold</vt:lpstr>
      <vt:lpstr>Poppins</vt:lpstr>
      <vt:lpstr>Seaford</vt:lpstr>
      <vt:lpstr>Wingdings</vt:lpstr>
      <vt:lpstr>LevelVTI</vt:lpstr>
      <vt:lpstr>A GENERATIVE APPROACH FOR FACIAL EXPRESSION DATA AUGMENTATION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GENERATIVE APPROACH FOR FACIAL EXPRESSION DATA AUGMENTATION</dc:title>
  <dc:creator>corrado fasana</dc:creator>
  <cp:lastModifiedBy>corrado fasana</cp:lastModifiedBy>
  <cp:revision>21</cp:revision>
  <dcterms:created xsi:type="dcterms:W3CDTF">2022-09-24T08:50:28Z</dcterms:created>
  <dcterms:modified xsi:type="dcterms:W3CDTF">2022-09-26T19:42:51Z</dcterms:modified>
</cp:coreProperties>
</file>